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14" r:id="rId3"/>
    <p:sldId id="257" r:id="rId4"/>
    <p:sldId id="258" r:id="rId5"/>
    <p:sldId id="303" r:id="rId6"/>
    <p:sldId id="261" r:id="rId7"/>
    <p:sldId id="281" r:id="rId8"/>
    <p:sldId id="284" r:id="rId9"/>
    <p:sldId id="286" r:id="rId10"/>
    <p:sldId id="288" r:id="rId11"/>
    <p:sldId id="287" r:id="rId12"/>
    <p:sldId id="289" r:id="rId13"/>
    <p:sldId id="292" r:id="rId14"/>
    <p:sldId id="304" r:id="rId15"/>
    <p:sldId id="298" r:id="rId16"/>
    <p:sldId id="305" r:id="rId17"/>
    <p:sldId id="306" r:id="rId18"/>
    <p:sldId id="290" r:id="rId19"/>
    <p:sldId id="299" r:id="rId20"/>
    <p:sldId id="308" r:id="rId21"/>
    <p:sldId id="309" r:id="rId22"/>
    <p:sldId id="300" r:id="rId23"/>
    <p:sldId id="310" r:id="rId24"/>
    <p:sldId id="301" r:id="rId25"/>
    <p:sldId id="311" r:id="rId26"/>
    <p:sldId id="307" r:id="rId27"/>
    <p:sldId id="302" r:id="rId28"/>
    <p:sldId id="312" r:id="rId29"/>
    <p:sldId id="280" r:id="rId30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ozlowsk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694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031" cy="496031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951" y="0"/>
            <a:ext cx="2944030" cy="496031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r>
              <a:rPr lang="en-GB" smtClean="0"/>
              <a:t>Konsultacje społeczne 09/06/2022</a:t>
            </a:r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031" cy="496031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951" y="9433829"/>
            <a:ext cx="2944030" cy="496031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C60EB506-490B-4033-8886-B43A18433C1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Konsultacje społeczne 09/06/2022</a:t>
            </a:r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B693-9BED-426D-B77A-186EAD605F3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B693-9BED-426D-B77A-186EAD605F3F}" type="slidenum">
              <a:rPr lang="en-GB" smtClean="0"/>
              <a:t>2</a:t>
            </a:fld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Konsultacje społeczne 09/06/2022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03441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087189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012360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3" descr="C:\Users\Ola\Desktop\slajdy CIESZLAB 2.jpg">
            <a:extLst>
              <a:ext uri="{FF2B5EF4-FFF2-40B4-BE49-F238E27FC236}">
                <a16:creationId xmlns:a16="http://schemas.microsoft.com/office/drawing/2014/main" xmlns="" id="{26D9CEFA-4190-472C-81A1-6071ADF5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108" y="6769"/>
            <a:ext cx="9140131" cy="68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209E6595-52F3-4DD0-B40D-8AEE90E05397}"/>
              </a:ext>
            </a:extLst>
          </p:cNvPr>
          <p:cNvSpPr txBox="1">
            <a:spLocks/>
          </p:cNvSpPr>
          <p:nvPr/>
        </p:nvSpPr>
        <p:spPr bwMode="auto">
          <a:xfrm>
            <a:off x="0" y="-1714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720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libri Light" panose="020F0302020204030204" pitchFamily="34" charset="0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xmlns="" id="{06C454E6-8DEC-4B5C-BFCD-0475443040DF}"/>
              </a:ext>
            </a:extLst>
          </p:cNvPr>
          <p:cNvSpPr txBox="1"/>
          <p:nvPr/>
        </p:nvSpPr>
        <p:spPr>
          <a:xfrm>
            <a:off x="23108" y="1059505"/>
            <a:ext cx="9140131" cy="1071402"/>
          </a:xfrm>
          <a:prstGeom prst="rect">
            <a:avLst/>
          </a:prstGeom>
          <a:noFill/>
        </p:spPr>
        <p:txBody>
          <a:bodyPr wrap="square" lIns="1080000" tIns="0" rIns="1080000" bIns="360000" rtlCol="0">
            <a:spAutoFit/>
          </a:bodyPr>
          <a:lstStyle/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06228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302416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756150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98192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70612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67006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075238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17978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702495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21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B0BB7D8-927B-4B16-BFA1-8DB2FE91DE54}" type="datetimeFigureOut">
              <a:rPr lang="pl-PL" smtClean="0"/>
              <a:pPr/>
              <a:t>08.06.2022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4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nkieta.deltapartner.org.pl/jelenia_gora_formularz_or_i_oz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nkieta.deltapartner.org.pl/jelenia_gora_gpr_mieszkancy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36230" cy="21399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680" y="866140"/>
            <a:ext cx="8097520" cy="4632959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pl-PL" b="1" dirty="0" smtClean="0"/>
              <a:t>	Miasto Jelenia Góra realizuje projekt dofinansowany </a:t>
            </a:r>
            <a:br>
              <a:rPr lang="pl-PL" b="1" dirty="0" smtClean="0"/>
            </a:br>
            <a:r>
              <a:rPr lang="pl-PL" b="1" dirty="0" smtClean="0"/>
              <a:t>z Funduszy Europejskich pn. „Jelenia Góra - opracowanie dokumentacji w ramach wsparcia rozwoju miast </a:t>
            </a:r>
            <a:br>
              <a:rPr lang="pl-PL" b="1" dirty="0" smtClean="0"/>
            </a:br>
            <a:r>
              <a:rPr lang="pl-PL" b="1" dirty="0" smtClean="0"/>
              <a:t>POPT 2014-2020”.</a:t>
            </a:r>
          </a:p>
          <a:p>
            <a:pPr algn="just">
              <a:spcBef>
                <a:spcPts val="0"/>
              </a:spcBef>
              <a:buNone/>
            </a:pPr>
            <a:endParaRPr lang="pl-PL" dirty="0" smtClean="0"/>
          </a:p>
          <a:p>
            <a:pPr algn="just">
              <a:spcBef>
                <a:spcPts val="0"/>
              </a:spcBef>
              <a:buNone/>
            </a:pPr>
            <a:r>
              <a:rPr lang="pl-PL" b="1" dirty="0" smtClean="0"/>
              <a:t>	Cel projektu: </a:t>
            </a:r>
            <a:r>
              <a:rPr lang="pl-PL" dirty="0" smtClean="0"/>
              <a:t>przygotowanie dokumentacji, która może posłużyć do aplikowania o fundusze w ramach nowej perspektywy unijnej.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 smtClean="0"/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pl-PL" b="1" dirty="0" smtClean="0"/>
              <a:t>	Dofinansowanie projektu z UE: </a:t>
            </a:r>
            <a:r>
              <a:rPr lang="pl-PL" dirty="0" smtClean="0"/>
              <a:t>1 927 490,77 PLN, w tym:</a:t>
            </a:r>
          </a:p>
          <a:p>
            <a:pPr lvl="0" algn="just">
              <a:spcBef>
                <a:spcPts val="0"/>
              </a:spcBef>
              <a:buNone/>
            </a:pPr>
            <a:r>
              <a:rPr lang="pl-PL" dirty="0" smtClean="0"/>
              <a:t>	- 85% ze środków UE, </a:t>
            </a:r>
          </a:p>
          <a:p>
            <a:pPr lvl="0" algn="just">
              <a:spcBef>
                <a:spcPts val="0"/>
              </a:spcBef>
              <a:buNone/>
            </a:pPr>
            <a:r>
              <a:rPr lang="pl-PL" dirty="0" smtClean="0"/>
              <a:t>	- 15% ze środków budżetu państwa.</a:t>
            </a:r>
          </a:p>
          <a:p>
            <a:pPr lvl="0" algn="just">
              <a:spcBef>
                <a:spcPts val="0"/>
              </a:spcBef>
              <a:buNone/>
            </a:pPr>
            <a:endParaRPr lang="pl-PL" b="1" dirty="0" smtClean="0"/>
          </a:p>
          <a:p>
            <a:pPr lvl="0" algn="just">
              <a:spcBef>
                <a:spcPts val="0"/>
              </a:spcBef>
              <a:buNone/>
            </a:pPr>
            <a:r>
              <a:rPr lang="pl-PL" b="1" dirty="0" smtClean="0"/>
              <a:t>	Konsultacje społeczne realizowane są w ramach zadania, </a:t>
            </a:r>
            <a:br>
              <a:rPr lang="pl-PL" b="1" dirty="0" smtClean="0"/>
            </a:br>
            <a:r>
              <a:rPr lang="pl-PL" b="1" dirty="0" smtClean="0"/>
              <a:t>pn. „Opracowanie Gminnego Programu Rewitalizacji Miasta Jelenia Góra”.</a:t>
            </a:r>
          </a:p>
          <a:p>
            <a:pPr algn="ctr"/>
            <a:endParaRPr lang="pl-PL" dirty="0" smtClean="0"/>
          </a:p>
          <a:p>
            <a:endParaRPr lang="en-GB" dirty="0"/>
          </a:p>
        </p:txBody>
      </p:sp>
      <p:pic>
        <p:nvPicPr>
          <p:cNvPr id="4" name="Obraz 3" descr="C:\Users\Dell\AppData\Local\Temp\Rar$DIa7844.48847\FE_POPT_poziom_pl-1_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0" y="5506720"/>
            <a:ext cx="78740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Kryteria delimitacji</a:t>
            </a:r>
            <a:endParaRPr lang="pl-PL" sz="32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759489"/>
              </p:ext>
            </p:extLst>
          </p:nvPr>
        </p:nvGraphicFramePr>
        <p:xfrm>
          <a:off x="347979" y="1193800"/>
          <a:ext cx="8386027" cy="5122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147"/>
                <a:gridCol w="2666610"/>
                <a:gridCol w="2933270"/>
              </a:tblGrid>
              <a:tr h="534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dirty="0" smtClean="0"/>
                        <a:t>Sfera społeczna</a:t>
                      </a:r>
                      <a:endParaRPr lang="pl-PL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Sfera gospodarcza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3058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Przyrost naturalny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</a:rPr>
                        <a:t>Liczba ofiar przemocy 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</a:rPr>
                        <a:t>1 000 mieszkańców</a:t>
                      </a:r>
                      <a:endParaRPr lang="pl-PL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6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effectLst/>
                        </a:rPr>
                        <a:t>Liczba podmiotów gospodarczych na 1 000 mieszkańców</a:t>
                      </a:r>
                    </a:p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9126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osób uzależnionych od alkoholu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klientów ośrodka pomocy społecznej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9126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osób bezrobotnych na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udzielonych świadczeń pomocy społecznej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9126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osób długotrwale bezrobotnych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Kwota udzielonych świadczeń pomocy społecznej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8834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przestępstw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osób pobierających świadczenia ze względu na niepełnosprawność na 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9126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zdarzeń drogowych na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zarejestrowanych organizacji pozarządowych na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1 000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9313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3599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Kryteria delimitacji</a:t>
            </a:r>
            <a:endParaRPr lang="pl-PL" sz="32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718116"/>
              </p:ext>
            </p:extLst>
          </p:nvPr>
        </p:nvGraphicFramePr>
        <p:xfrm>
          <a:off x="381000" y="1018280"/>
          <a:ext cx="8483600" cy="5658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600"/>
                <a:gridCol w="4318000"/>
              </a:tblGrid>
              <a:tr h="543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/>
                        <a:t>Sfera techniczna</a:t>
                      </a:r>
                      <a:endParaRPr lang="pl-P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Sfera środowiskowa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556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zabytków na km</a:t>
                      </a:r>
                      <a:r>
                        <a:rPr lang="pl-PL" sz="1600" baseline="300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Dostępność do usług społecznych (banki, poczta, urząd, przychodnia) na 1 000 mieszkańców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3351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obiektów użyteczności publicznej wymagających dostosowania w zakresie energooszczędności na km</a:t>
                      </a:r>
                      <a:r>
                        <a:rPr lang="pl-PL" sz="1600" baseline="300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udogodnień </a:t>
                      </a: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przestrzeniach publicznych dostosowanych do potrzeb osób ze szczególnymi potrzebami na km</a:t>
                      </a:r>
                      <a:r>
                        <a:rPr lang="pl-PL" sz="1600" baseline="30000" dirty="0">
                          <a:effectLst/>
                        </a:rPr>
                        <a:t>2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556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Poziom degradacji infrastruktury technicznej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Poziom dostosowania rozwiązań urbanistycznych do zmieniających się funkcji terenu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3351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obiektów użyteczności publicznej wymagających dostosowania do osób ze szczególnymi potrzebami na km</a:t>
                      </a:r>
                      <a:r>
                        <a:rPr lang="pl-PL" sz="1600" baseline="300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nieruchomości zawierających wyroby azbestowe na km</a:t>
                      </a:r>
                      <a:r>
                        <a:rPr lang="pl-PL" sz="1600" baseline="300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556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budynków w przeliczeniu na powierzchnię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Udział terenów zielonych w zasobie miejskim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3351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Udział budynków mieszkalnych zamieszkanych budowanych przed rokiem 1989 w ogólnej liczbie budynków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Jakość powietrza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151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Liczba pustych lokali na km</a:t>
                      </a:r>
                      <a:r>
                        <a:rPr lang="pl-PL" sz="1600" baseline="30000">
                          <a:effectLst/>
                        </a:rPr>
                        <a:t>2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556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budynków zarządzanych przez Miasto </a:t>
                      </a:r>
                      <a:r>
                        <a:rPr lang="pl-PL" sz="1600" dirty="0" smtClean="0">
                          <a:effectLst/>
                        </a:rPr>
                        <a:t/>
                      </a:r>
                      <a:br>
                        <a:rPr lang="pl-PL" sz="1600" dirty="0" smtClean="0">
                          <a:effectLst/>
                        </a:rPr>
                      </a:b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przeliczeniu na powierzchnię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0158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Analiza </a:t>
            </a:r>
            <a:r>
              <a:rPr lang="pl-PL" sz="2400" dirty="0">
                <a:solidFill>
                  <a:schemeClr val="bg1"/>
                </a:solidFill>
                <a:latin typeface="Arial Black" panose="020B0A04020102020204" pitchFamily="34" charset="0"/>
              </a:rPr>
              <a:t>obszarów - </a:t>
            </a:r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wartości zestandaryzowane</a:t>
            </a:r>
            <a:b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Sfera społeczna 1/2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7089399"/>
              </p:ext>
            </p:extLst>
          </p:nvPr>
        </p:nvGraphicFramePr>
        <p:xfrm>
          <a:off x="301924" y="1282700"/>
          <a:ext cx="8367622" cy="5270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669"/>
                <a:gridCol w="1033530"/>
                <a:gridCol w="1242224"/>
                <a:gridCol w="1063344"/>
                <a:gridCol w="1152785"/>
                <a:gridCol w="1152785"/>
                <a:gridCol w="1232285"/>
              </a:tblGrid>
              <a:tr h="1264288">
                <a:tc>
                  <a:txBody>
                    <a:bodyPr/>
                    <a:lstStyle/>
                    <a:p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Przyrost naturalny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 uzależnionych od alkoholu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 bezrobotnych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 długotrwale bezrobotnych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przestępstw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zdarzeń drogowych na 1000 </a:t>
                      </a:r>
                      <a:r>
                        <a:rPr lang="pl-PL" sz="1200" dirty="0" smtClean="0">
                          <a:effectLst/>
                        </a:rPr>
                        <a:t>mieszk.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Cieplice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1,05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-0,42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0,31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0,20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-0,56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Czarne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-1,26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-1,73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-0,69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-0,55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0,10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-1,00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Goduszyn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-0,76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-0,97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0,99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-1,42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2,09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Jagniątków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-0,53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0,55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-0,38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-0,34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-0,86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Maciejowa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-0,70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-1,05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2,15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0,99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-0,87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0,17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Sobieszów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0,18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-0,24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0,18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-0,30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Śródmieście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0,28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0,42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0,47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-0,04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</a:t>
                      </a:r>
                      <a:r>
                        <a:rPr lang="pl-PL" sz="1400" dirty="0" err="1">
                          <a:effectLst/>
                        </a:rPr>
                        <a:t>Zabobrze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1,68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0,79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-0,66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-2,04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-0,21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-0,20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465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Analiza </a:t>
            </a:r>
            <a:r>
              <a:rPr lang="pl-PL" sz="2400" dirty="0">
                <a:solidFill>
                  <a:schemeClr val="bg1"/>
                </a:solidFill>
                <a:latin typeface="Arial Black" panose="020B0A04020102020204" pitchFamily="34" charset="0"/>
              </a:rPr>
              <a:t>obszarów - </a:t>
            </a:r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wartości zestandaryzowane</a:t>
            </a:r>
            <a:b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Sfera społeczna 1/2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659400"/>
              </p:ext>
            </p:extLst>
          </p:nvPr>
        </p:nvGraphicFramePr>
        <p:xfrm>
          <a:off x="301924" y="1432554"/>
          <a:ext cx="8367622" cy="4955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669"/>
                <a:gridCol w="1033530"/>
                <a:gridCol w="1242224"/>
                <a:gridCol w="1063344"/>
                <a:gridCol w="1152785"/>
                <a:gridCol w="1152785"/>
                <a:gridCol w="1232285"/>
              </a:tblGrid>
              <a:tr h="1518098">
                <a:tc>
                  <a:txBody>
                    <a:bodyPr/>
                    <a:lstStyle/>
                    <a:p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ofiar przemocy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klientów pomocy społecznej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udzielonych świadczeń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Kwota udzielonych świadczeń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osób pobierających świadczenia ze względu na niepełnosprawność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organizacji pozarządowych na 1000 mieszkańców</a:t>
                      </a:r>
                      <a:endParaRPr lang="pl-PL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Cieplice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-1,12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-0,26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-0,15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-0,28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0,59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0,62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Czarne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-0,40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-0,88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-0,37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-0,26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-0,06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0,04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Goduszyn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0,21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-0,20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0,35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-0,55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-1,48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0,28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Jagniątków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1,32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0,30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-0,08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-0,28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0,32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-1,78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Maciejowa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-0,97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-0,54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-1,49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-0,93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-0,43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1,23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Sobieszów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0,09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0,16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-0,34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1,77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-0,58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-0,13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Śródmieście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1,55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2,24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2,09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1,34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1,93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-1,08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Obszar </a:t>
                      </a:r>
                      <a:r>
                        <a:rPr lang="pl-PL" sz="1400" dirty="0" err="1">
                          <a:effectLst/>
                        </a:rPr>
                        <a:t>Zabobrze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52" marR="2745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-0,68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-0,83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-0,02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-0,80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-0,30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0,81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465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Syntetyczny wskaźnik degradacji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 descr="C:\Users\Dell\Documents\JELENIA GÓRA GPR\DELIMITACJA_14_04_2022\KOREKTA 04_05_2022\DASHE\26_WSKSY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1" y="1069848"/>
            <a:ext cx="7142479" cy="47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4769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 zdegradowany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8026" y="1411606"/>
            <a:ext cx="81433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pl-PL" sz="2800" dirty="0" smtClean="0"/>
              <a:t>Kluczową rolę w delimitacji obszaru zdegradowanego odgrywają negatywne zjawiska występujące w sferze społecznej. Dodatkowo, </a:t>
            </a:r>
            <a:br>
              <a:rPr lang="pl-PL" sz="2800" dirty="0" smtClean="0"/>
            </a:br>
            <a:r>
              <a:rPr lang="pl-PL" sz="2800" dirty="0" smtClean="0"/>
              <a:t>w trakcie delimitacji obszaru zdegradowanego, pod uwagę wzięto oceny w pozostałych sferach (gospodarczej, środowiskowej, przestrzenno-funkcjonalnej i technicznej). Przeprowadzenie analizy, również pod kątem wymienionych sfer ujawnia i wskazuje problemy, jakimi dotknięte są poszczególne części miasta Jelenia Góra.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66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 rewitalizacji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1526" y="1221106"/>
            <a:ext cx="83047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 algn="just"/>
            <a:r>
              <a:rPr lang="pl-PL" sz="2000" dirty="0" smtClean="0"/>
              <a:t>Ze wskazanych obszarów wykazanych jako obszar zdegradowany wydzielono obszar rewitalizacji. Obszar ten stanowi nie więcej niż 20% powierzchni miasta i zamieszkały jest przez nie więcej niż 30% liczby mieszkańców, a ponadto odgrywa istotne znaczenia dla rozwoju lokalnego miasta.</a:t>
            </a:r>
          </a:p>
          <a:p>
            <a:pPr marL="0" lvl="1" indent="-342900"/>
            <a:endParaRPr lang="pl-PL" sz="2000" dirty="0" smtClean="0"/>
          </a:p>
          <a:p>
            <a:pPr marL="0" lvl="1" indent="-342900"/>
            <a:r>
              <a:rPr lang="pl-PL" sz="2000" dirty="0" smtClean="0"/>
              <a:t>Obszar rewitalizacji podzielony został na następujące podobszary:</a:t>
            </a:r>
          </a:p>
          <a:p>
            <a:endParaRPr lang="pl-PL" sz="2000" dirty="0" smtClean="0"/>
          </a:p>
          <a:p>
            <a:pPr marL="1714500" lvl="3" indent="-342900">
              <a:buFont typeface="+mj-lt"/>
              <a:buAutoNum type="arabicPeriod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Podobszar 1 Cieplice,</a:t>
            </a:r>
          </a:p>
          <a:p>
            <a:pPr marL="1714500" lvl="3" indent="-342900">
              <a:buFont typeface="+mj-lt"/>
              <a:buAutoNum type="arabicPeriod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Podobszar 6 Sobieszów,</a:t>
            </a:r>
          </a:p>
          <a:p>
            <a:pPr marL="1714500" lvl="3" indent="-342900">
              <a:buFont typeface="+mj-lt"/>
              <a:buAutoNum type="arabicPeriod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Podobszar 7 Śródmieście.</a:t>
            </a:r>
          </a:p>
          <a:p>
            <a:pPr marL="800100" lvl="1" indent="-342900" algn="just"/>
            <a:endParaRPr lang="pl-PL" dirty="0" smtClean="0"/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66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Arial Black" panose="020B0A04020102020204" pitchFamily="34" charset="0"/>
              </a:rPr>
              <a:t>Wyznaczenie obszaru zdegradowanego i obszaru rewitalizacji</a:t>
            </a: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240" y="1141413"/>
            <a:ext cx="7172960" cy="508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1984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Dell\Documents\JELENIA GÓRA GPR\DELIMITACJA_14_04_2022\KOREKTA 16_05_2022\Nowe mapy\Ciepli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" y="365760"/>
            <a:ext cx="8188960" cy="607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93420" y="403226"/>
            <a:ext cx="2825750" cy="1165501"/>
          </a:xfrm>
          <a:prstGeom prst="rect">
            <a:avLst/>
          </a:prstGeom>
          <a:solidFill>
            <a:srgbClr val="00469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Podobszar rewitalizacji 1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 Cieplice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481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Podobszar rewitalizacji 1 - Cieplice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28650" y="3992562"/>
            <a:ext cx="7886700" cy="186213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pl-PL" b="1" dirty="0" smtClean="0"/>
              <a:t>Podobszar rewitalizacji Cieplice o powierzchni 231,57 ha stanowi 2,12% całej powierzchni miasta, a liczba zamieszkującej go ludności to 4 914 osób, co stanowi 6,32% liczby ludności miasta</a:t>
            </a:r>
            <a:endParaRPr lang="en-GB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2320429"/>
              </p:ext>
            </p:extLst>
          </p:nvPr>
        </p:nvGraphicFramePr>
        <p:xfrm>
          <a:off x="628650" y="1529711"/>
          <a:ext cx="7886700" cy="2038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Powierzchnia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231,57 ha (2,12%)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Ludność 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4 914 (6,32%)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214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Obraz 4" descr="Prezentacja PP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30901"/>
            <a:ext cx="91818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953145" y="706471"/>
            <a:ext cx="6190855" cy="1944489"/>
          </a:xfrm>
          <a:prstGeom prst="rect">
            <a:avLst/>
          </a:prstGeom>
        </p:spPr>
        <p:txBody>
          <a:bodyPr lIns="540000" tIns="72000" rIns="540000" bIns="72000" anchor="t">
            <a:noAutofit/>
          </a:bodyPr>
          <a:lstStyle>
            <a:lvl1pPr algn="r">
              <a:defRPr sz="3600" b="0" cap="none">
                <a:solidFill>
                  <a:schemeClr val="bg1"/>
                </a:solidFill>
                <a:latin typeface="Lato" pitchFamily="34" charset="-18"/>
              </a:defRPr>
            </a:lvl1pPr>
          </a:lstStyle>
          <a:p>
            <a:pPr algn="ctr"/>
            <a:endParaRPr lang="pl-PL" b="1" dirty="0" smtClean="0">
              <a:latin typeface="Lato"/>
              <a:cs typeface="Arial"/>
            </a:endParaRPr>
          </a:p>
          <a:p>
            <a:pPr algn="ctr"/>
            <a:r>
              <a:rPr lang="pl-PL" sz="3200" b="1" dirty="0" smtClean="0">
                <a:latin typeface="Lato"/>
                <a:cs typeface="Arial"/>
              </a:rPr>
              <a:t> </a:t>
            </a:r>
          </a:p>
          <a:p>
            <a:pPr algn="ctr"/>
            <a:endParaRPr lang="pl-PL" sz="2400" b="1" dirty="0" smtClean="0">
              <a:latin typeface="Lato"/>
              <a:cs typeface="Arial"/>
            </a:endParaRPr>
          </a:p>
          <a:p>
            <a:pPr algn="ctr"/>
            <a:r>
              <a:rPr lang="pl-PL" sz="2400" b="1" dirty="0" smtClean="0">
                <a:latin typeface="Lato"/>
                <a:cs typeface="Arial"/>
              </a:rPr>
              <a:t>Konsultacje społeczne w sprawie wyznaczenia obszaru zdegradowanego i obszaru rewitalizacji miasta Jelenia Góra</a:t>
            </a:r>
            <a:endParaRPr lang="pl-PL" sz="2400" b="1" dirty="0">
              <a:latin typeface="Lato"/>
              <a:cs typeface="Arial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203850" y="5028779"/>
            <a:ext cx="6190855" cy="877788"/>
          </a:xfrm>
          <a:prstGeom prst="rect">
            <a:avLst/>
          </a:prstGeom>
        </p:spPr>
        <p:txBody>
          <a:bodyPr lIns="540000" tIns="72000" rIns="540000" bIns="72000" anchor="t">
            <a:noAutofit/>
          </a:bodyPr>
          <a:lstStyle>
            <a:lvl1pPr algn="r">
              <a:defRPr sz="3600" b="0" cap="none">
                <a:solidFill>
                  <a:schemeClr val="bg1"/>
                </a:solidFill>
                <a:latin typeface="Lato" pitchFamily="34" charset="-18"/>
              </a:defRPr>
            </a:lvl1pPr>
          </a:lstStyle>
          <a:p>
            <a:endParaRPr lang="pl-PL" sz="1600" dirty="0">
              <a:latin typeface="Lato"/>
              <a:cs typeface="Ari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429714" y="5391509"/>
            <a:ext cx="460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Dawid Topol, Roman </a:t>
            </a:r>
            <a:r>
              <a:rPr lang="pl-PL" dirty="0" smtClean="0">
                <a:solidFill>
                  <a:schemeClr val="bg1"/>
                </a:solidFill>
              </a:rPr>
              <a:t>Gruszczyk, 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9.06.2022 r.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Dell\Documents\JELENIA GÓRA GPR\DELIMITACJA_14_04_2022\KOREKTA 16_05_2022\Nowe mapy\Sobieszó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" y="274320"/>
            <a:ext cx="8188960" cy="607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754380" y="474346"/>
            <a:ext cx="2825750" cy="1165501"/>
          </a:xfrm>
          <a:prstGeom prst="rect">
            <a:avLst/>
          </a:prstGeom>
          <a:solidFill>
            <a:srgbClr val="00469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Podobszar rewitalizacji 6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 Sobieszów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09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5174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Podobszar rewitalizacji 6 - Sobieszów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27050" y="4022725"/>
            <a:ext cx="7886700" cy="1704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Podobszar rewitalizacji Sobieszów ma powierzchnię 103,50 ha, co stanowi 0,95% powierzchni miasta, a liczba mieszkańców podobszaru wynosi 1 544, co stanowi 1,98% liczby ludności miasta Jelenia Góra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endParaRPr lang="en-GB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2938"/>
              </p:ext>
            </p:extLst>
          </p:nvPr>
        </p:nvGraphicFramePr>
        <p:xfrm>
          <a:off x="628650" y="1529711"/>
          <a:ext cx="7886700" cy="2038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Powierzchnia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103,50 ha (0,95%)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Ludność 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1 544 (1,98%)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7384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Documents\JELENIA GÓRA GPR\DELIMITACJA_14_04_2022\KOREKTA 16_05_2022\Nowe mapy\Śródmieśc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1248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42620" y="514986"/>
            <a:ext cx="2825750" cy="1165501"/>
          </a:xfrm>
          <a:prstGeom prst="rect">
            <a:avLst/>
          </a:prstGeom>
          <a:solidFill>
            <a:srgbClr val="00469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Podobszar rewitalizacji 7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 Śródmieście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490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  <a:solidFill>
            <a:srgbClr val="00469C"/>
          </a:solidFill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Podobszar rewitalizacji 7 - Śródmieście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77174" y="3997325"/>
            <a:ext cx="7789652" cy="1387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 smtClean="0"/>
              <a:t>Podobszar rewitalizacji Śródmieście o powierzchni 523,12 ha stanowi 4,79% powierzchni miasta i jest zamieszkały przez 15 879 osób stanowiących 20,41% ludności miasta Jelenia Góra. </a:t>
            </a:r>
            <a:endParaRPr lang="pl-PL" dirty="0" smtClean="0"/>
          </a:p>
          <a:p>
            <a:endParaRPr lang="en-GB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618373"/>
              </p:ext>
            </p:extLst>
          </p:nvPr>
        </p:nvGraphicFramePr>
        <p:xfrm>
          <a:off x="628650" y="1529711"/>
          <a:ext cx="7886700" cy="2038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Powierzchnia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523,12 ha (4,79%)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9494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Ludność 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15 879 (20,41%)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9584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pPr algn="ctr"/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 rewitalizacji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7585" y="3036018"/>
            <a:ext cx="8108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endParaRPr lang="pl-PL" dirty="0" smtClean="0"/>
          </a:p>
          <a:p>
            <a:pPr marL="0" lvl="1" indent="-342900" algn="just"/>
            <a:endParaRPr lang="pl-PL" dirty="0" smtClean="0"/>
          </a:p>
          <a:p>
            <a:pPr marL="0" lvl="1" indent="-342900" algn="ctr"/>
            <a:r>
              <a:rPr lang="pl-PL" sz="2400" b="1" dirty="0" smtClean="0"/>
              <a:t>Łącznie obszar rewitalizacji zajmuje powierzchnię 858,19 ha (7,86% powierzchni miasta) oraz jest zamieszkały przez 22 337 osób (28,71% mieszkańców). </a:t>
            </a:r>
            <a:r>
              <a:rPr lang="pl-PL" sz="2400" dirty="0" smtClean="0"/>
              <a:t>Oznacza to, że wytyczony obszar spełnia wymagania zawarte w ustawie odnośnie obszaru oraz liczby ludności. </a:t>
            </a:r>
          </a:p>
          <a:p>
            <a:pPr marL="800100" lvl="1" indent="-342900" algn="just"/>
            <a:endParaRPr lang="pl-PL" dirty="0" smtClean="0"/>
          </a:p>
          <a:p>
            <a:pPr marL="342900" indent="-342900" algn="just">
              <a:buAutoNum type="arabicPeriod"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645455"/>
              </p:ext>
            </p:extLst>
          </p:nvPr>
        </p:nvGraphicFramePr>
        <p:xfrm>
          <a:off x="400050" y="1313809"/>
          <a:ext cx="7886700" cy="1950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975045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Powierzchnia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858,19 ha (7,86%) 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5045"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 smtClean="0"/>
                        <a:t>Ludność </a:t>
                      </a:r>
                      <a:endParaRPr lang="pl-PL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0" dirty="0" smtClean="0"/>
                        <a:t>22 337</a:t>
                      </a:r>
                      <a:r>
                        <a:rPr lang="pl-PL" sz="2400" b="1" dirty="0" smtClean="0"/>
                        <a:t> </a:t>
                      </a:r>
                      <a:r>
                        <a:rPr lang="pl-PL" sz="2400" b="0" dirty="0" smtClean="0"/>
                        <a:t>(28,71%) </a:t>
                      </a:r>
                      <a:endParaRPr lang="pl-PL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3164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pPr algn="ctr"/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 rewitalizacji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021122"/>
              </p:ext>
            </p:extLst>
          </p:nvPr>
        </p:nvGraphicFramePr>
        <p:xfrm>
          <a:off x="470376" y="1320799"/>
          <a:ext cx="8114825" cy="5144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965"/>
                <a:gridCol w="1622965"/>
                <a:gridCol w="1622965"/>
                <a:gridCol w="1622965"/>
                <a:gridCol w="1622965"/>
              </a:tblGrid>
              <a:tr h="8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Obszar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Ludność [os.]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% Ludności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Powierzchnia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[ha]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% Powierzchni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Obszar zdegradowany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50 470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64,87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5 336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48,86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Obszar rewitalizacji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22 337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28,71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858,19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/>
                        <a:t>7,86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Podobszar Cieplice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4 914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6,32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231,57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2,12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Podobszar Sobieszów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1 544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1,98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103,5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0,95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Podobszar Śródmieście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15 879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20,41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523,12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4,79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Miasto Jelenia Góra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77 807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100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10 922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7,86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66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Konsultacje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460" y="1373505"/>
            <a:ext cx="864108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AutoNum type="arabicPeriod"/>
            </a:pPr>
            <a:endParaRPr lang="pl-PL" dirty="0" smtClean="0"/>
          </a:p>
          <a:p>
            <a:pPr marL="800100" lvl="1" indent="-342900" algn="just">
              <a:buAutoNum type="arabicPeriod"/>
            </a:pPr>
            <a:r>
              <a:rPr lang="pl-PL" sz="2400" b="1" dirty="0" smtClean="0"/>
              <a:t>Formularz</a:t>
            </a:r>
            <a:r>
              <a:rPr lang="pl-PL" sz="2400" dirty="0" smtClean="0"/>
              <a:t> </a:t>
            </a:r>
            <a:r>
              <a:rPr lang="pl-PL" dirty="0" smtClean="0">
                <a:hlinkClick r:id="rId2"/>
              </a:rPr>
              <a:t>https://ankieta.deltapartner.org.pl/jelenia_gora_formularz_or_i_oz</a:t>
            </a:r>
            <a:endParaRPr lang="pl-PL" dirty="0" smtClean="0"/>
          </a:p>
          <a:p>
            <a:endParaRPr lang="pl-PL" sz="2400" b="1" dirty="0" smtClean="0"/>
          </a:p>
          <a:p>
            <a:pPr algn="just">
              <a:spcBef>
                <a:spcPts val="600"/>
              </a:spcBef>
            </a:pPr>
            <a:r>
              <a:rPr lang="pl-PL" sz="2400" b="1" dirty="0"/>
              <a:t>FORMULARZ KONSULTACYJNY </a:t>
            </a:r>
            <a:r>
              <a:rPr lang="pl-PL" sz="2400" dirty="0"/>
              <a:t>projektu Uchwały Rady Miejskiej Jeleniej Góry w sprawie wyznaczenia obszaru zdegradowanego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obszaru </a:t>
            </a:r>
            <a:r>
              <a:rPr lang="pl-PL" sz="2400" dirty="0"/>
              <a:t>rewitalizacji miasta Jelenia Góra. Konsultacje społeczne mają na celu zebranie od mieszkańców miasta uwag, opinii oraz propozycji dotyczących wyznaczenia obszaru zdegradowanego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obszaru rewitalizacji miasta Jelenia Góra. Formularz należy przesłać w terminie do 01.07.2022 r.</a:t>
            </a:r>
          </a:p>
          <a:p>
            <a:pPr marL="800100" lvl="1" indent="-342900"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1366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Konsultacje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460" y="1348105"/>
            <a:ext cx="864108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endParaRPr lang="pl-PL" sz="2400" b="1" dirty="0" smtClean="0"/>
          </a:p>
          <a:p>
            <a:pPr marL="800100" lvl="1" indent="-342900" algn="just"/>
            <a:r>
              <a:rPr lang="pl-PL" sz="2400" b="1" dirty="0" smtClean="0"/>
              <a:t>2. Formularz </a:t>
            </a:r>
            <a:r>
              <a:rPr lang="pl-PL" dirty="0" smtClean="0">
                <a:hlinkClick r:id="rId2"/>
              </a:rPr>
              <a:t>https://ankieta.deltapartner.org.pl/jelenia_gora_gpr_mieszkancy</a:t>
            </a:r>
            <a:endParaRPr lang="pl-PL" dirty="0" smtClean="0"/>
          </a:p>
          <a:p>
            <a:pPr marL="800100" lvl="1" indent="-342900" algn="just"/>
            <a:endParaRPr lang="pl-PL" dirty="0" smtClean="0"/>
          </a:p>
          <a:p>
            <a:pPr marL="0" lvl="1" indent="-342900" algn="just">
              <a:spcBef>
                <a:spcPts val="600"/>
              </a:spcBef>
            </a:pPr>
            <a:r>
              <a:rPr lang="pl-PL" sz="2400" b="1" dirty="0"/>
              <a:t>FORMULARZ ANIEKTOWY</a:t>
            </a:r>
            <a:r>
              <a:rPr lang="pl-PL" sz="2400" dirty="0"/>
              <a:t>. Celem badania ankietowego jest zdiagnozowanie deficytów i potencjałów każdego z trzech wyznaczonych obszarów. Kluczowym elementem jest zbadanie opinii mieszkańców oraz poznanie realnych potrzeb i oczekiwań związanych z kierunkami zmian, jakie w przyszłości mogą zostać wdrożone w celu poprawy funkcjonowania każdego z podobszarów. 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43091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a\Desktop\slajdy CIESZLAB ostatni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316"/>
            <a:ext cx="9144000" cy="68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4149080"/>
            <a:ext cx="2987824" cy="2708920"/>
          </a:xfrm>
        </p:spPr>
        <p:txBody>
          <a:bodyPr lIns="468000" rIns="504000" bIns="900000" rtlCol="0">
            <a:noAutofit/>
          </a:bodyPr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-18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1050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43-400 Cieszyn</a:t>
            </a:r>
            <a:br>
              <a:rPr lang="pl-PL" sz="1050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1050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ul. Zamkowa 3a/1</a:t>
            </a:r>
            <a: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/>
            </a:r>
            <a:b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/>
            </a:r>
            <a:b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/>
            </a:r>
            <a:br>
              <a:rPr lang="pl-PL" sz="11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16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+48 33 851 44 81</a:t>
            </a:r>
            <a:br>
              <a:rPr lang="pl-PL" sz="16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16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+48 33 851 44 82</a:t>
            </a:r>
            <a:br>
              <a:rPr lang="pl-PL" sz="16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1100" b="1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/>
            </a:r>
            <a:br>
              <a:rPr lang="pl-PL" sz="1100" b="1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10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>WWW.DELTAPARTNER.ORG.PL</a:t>
            </a:r>
            <a:endParaRPr lang="pl-PL" sz="1000" b="1" kern="4000" dirty="0">
              <a:solidFill>
                <a:srgbClr val="00469C"/>
              </a:solidFill>
              <a:latin typeface="Poppins Light" pitchFamily="50" charset="-18"/>
              <a:cs typeface="Poppins Light" pitchFamily="50" charset="-18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 rot="19074791">
            <a:off x="9948863" y="2892425"/>
            <a:ext cx="1871662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-18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pl-PL" sz="800" dirty="0"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953146" y="1700808"/>
            <a:ext cx="6190854" cy="1944489"/>
          </a:xfrm>
          <a:prstGeom prst="rect">
            <a:avLst/>
          </a:prstGeom>
        </p:spPr>
        <p:txBody>
          <a:bodyPr lIns="540000" tIns="72000" rIns="540000" bIns="72000">
            <a:noAutofit/>
          </a:bodyPr>
          <a:lstStyle>
            <a:lvl1pPr algn="r">
              <a:defRPr sz="3600" b="0" cap="none">
                <a:solidFill>
                  <a:schemeClr val="bg1"/>
                </a:solidFill>
                <a:latin typeface="Lato" pitchFamily="34" charset="-18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atin typeface="Poppins" pitchFamily="50" charset="-18"/>
                <a:ea typeface="+mj-ea"/>
                <a:cs typeface="Poppins" pitchFamily="50" charset="-18"/>
              </a:rPr>
              <a:t>Dziękujemy</a:t>
            </a:r>
            <a:endParaRPr lang="pl-PL" sz="4400" b="1" dirty="0">
              <a:latin typeface="Poppins" pitchFamily="50" charset="-18"/>
              <a:ea typeface="+mj-ea"/>
              <a:cs typeface="Poppins" pitchFamily="50" charset="-1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atin typeface="Poppins" pitchFamily="50" charset="-18"/>
                <a:ea typeface="+mj-ea"/>
                <a:cs typeface="Poppins" pitchFamily="50" charset="-18"/>
              </a:rPr>
              <a:t>Państwu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atin typeface="Poppins" pitchFamily="50" charset="-18"/>
                <a:ea typeface="+mj-ea"/>
                <a:cs typeface="Poppins" pitchFamily="50" charset="-18"/>
              </a:rPr>
              <a:t>za uwagę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60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-217256" y="-417269"/>
            <a:ext cx="586814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368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rgbClr val="00469C"/>
                </a:solidFill>
                <a:latin typeface="Arial Black" panose="020B0A04020102020204" pitchFamily="34" charset="0"/>
                <a:cs typeface="Poppins" pitchFamily="50" charset="-18"/>
              </a:rPr>
              <a:t>Plan spotkania </a:t>
            </a:r>
            <a:endParaRPr lang="pl-PL" sz="3200" b="1" dirty="0">
              <a:solidFill>
                <a:srgbClr val="00469C"/>
              </a:solidFill>
              <a:latin typeface="Arial Black" panose="020B0A04020102020204" pitchFamily="34" charset="0"/>
              <a:cs typeface="Poppins" pitchFamily="50" charset="-18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-116674" y="1556668"/>
            <a:ext cx="6727881" cy="27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 anchor="t"/>
          <a:lstStyle/>
          <a:p>
            <a:r>
              <a:rPr lang="en-GB" sz="2000" b="1" dirty="0" err="1" smtClean="0">
                <a:solidFill>
                  <a:schemeClr val="tx2"/>
                </a:solidFill>
              </a:rPr>
              <a:t>Część</a:t>
            </a:r>
            <a:r>
              <a:rPr lang="en-GB" sz="2000" b="1" dirty="0" smtClean="0">
                <a:solidFill>
                  <a:schemeClr val="tx2"/>
                </a:solidFill>
              </a:rPr>
              <a:t> I: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 smtClean="0"/>
              <a:t>Cel</a:t>
            </a:r>
            <a:r>
              <a:rPr lang="en-GB" dirty="0" smtClean="0"/>
              <a:t> </a:t>
            </a:r>
            <a:r>
              <a:rPr lang="en-GB" dirty="0" err="1" smtClean="0"/>
              <a:t>spotkania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Rewitalizacja: istota i znaczenie dla rozwoju lokalnego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 smtClean="0"/>
              <a:t>Metodyka</a:t>
            </a:r>
            <a:r>
              <a:rPr lang="en-GB" dirty="0" smtClean="0"/>
              <a:t> </a:t>
            </a:r>
            <a:r>
              <a:rPr lang="en-GB" dirty="0" err="1" smtClean="0"/>
              <a:t>wyznaczania</a:t>
            </a:r>
            <a:r>
              <a:rPr lang="en-GB" dirty="0" smtClean="0"/>
              <a:t> </a:t>
            </a:r>
            <a:r>
              <a:rPr lang="en-GB" dirty="0" err="1" smtClean="0"/>
              <a:t>obszaru</a:t>
            </a:r>
            <a:r>
              <a:rPr lang="en-GB" dirty="0" smtClean="0"/>
              <a:t> </a:t>
            </a:r>
            <a:r>
              <a:rPr lang="en-GB" dirty="0" err="1" smtClean="0"/>
              <a:t>zdegradowanego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Wyznaczone jednostki urbanistyczne w Jeleniej Górze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Dobór kryteriów delimitacji obszaru zdegradowanego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Wyznaczenie obszaru zdegradowanego i obszaru rewitalizacji</a:t>
            </a:r>
          </a:p>
          <a:p>
            <a:endParaRPr lang="pl-PL" sz="2000" b="1" dirty="0">
              <a:solidFill>
                <a:schemeClr val="tx2"/>
              </a:solidFill>
            </a:endParaRPr>
          </a:p>
          <a:p>
            <a:r>
              <a:rPr lang="en-GB" sz="2000" b="1" dirty="0" err="1">
                <a:solidFill>
                  <a:schemeClr val="tx2"/>
                </a:solidFill>
              </a:rPr>
              <a:t>Część</a:t>
            </a:r>
            <a:r>
              <a:rPr lang="en-GB" sz="2000" b="1" dirty="0">
                <a:solidFill>
                  <a:schemeClr val="tx2"/>
                </a:solidFill>
              </a:rPr>
              <a:t> II: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Dyskusja </a:t>
            </a:r>
            <a:endParaRPr lang="pl-P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Dalsze </a:t>
            </a:r>
            <a:r>
              <a:rPr lang="pl-PL" dirty="0" smtClean="0"/>
              <a:t>prace </a:t>
            </a:r>
            <a:r>
              <a:rPr lang="pl-PL" dirty="0"/>
              <a:t>nad programem rewitalizacji</a:t>
            </a:r>
          </a:p>
          <a:p>
            <a:r>
              <a:rPr lang="en-GB" sz="2000" dirty="0" smtClean="0"/>
              <a:t>	</a:t>
            </a:r>
          </a:p>
          <a:p>
            <a:pPr indent="-359410">
              <a:spcBef>
                <a:spcPts val="0"/>
              </a:spcBef>
              <a:spcAft>
                <a:spcPts val="600"/>
              </a:spcAft>
              <a:buClr>
                <a:srgbClr val="BFBFBF"/>
              </a:buClr>
              <a:buSzPct val="160000"/>
              <a:buFontTx/>
              <a:buAutoNum type="arabicPeriod"/>
              <a:defRPr/>
            </a:pPr>
            <a:endParaRPr lang="pl-PL" sz="1400" b="1" dirty="0">
              <a:solidFill>
                <a:srgbClr val="00469C"/>
              </a:solidFill>
              <a:latin typeface="Arial Narrow" panose="020B0606020202030204" pitchFamily="34" charset="0"/>
            </a:endParaRPr>
          </a:p>
          <a:p>
            <a:pPr indent="-359410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1400" b="1" dirty="0">
              <a:solidFill>
                <a:srgbClr val="00469C"/>
              </a:solidFill>
              <a:latin typeface="Arial Narrow" panose="020B0606020202030204" pitchFamily="34" charset="0"/>
            </a:endParaRPr>
          </a:p>
          <a:p>
            <a:pPr indent="-359410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1400" b="1" dirty="0">
              <a:solidFill>
                <a:srgbClr val="00469C"/>
              </a:solidFill>
              <a:latin typeface="Arial Narrow" panose="020B0606020202030204" pitchFamily="34" charset="0"/>
            </a:endParaRPr>
          </a:p>
          <a:p>
            <a:pPr indent="-359410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1400" b="1" dirty="0">
              <a:solidFill>
                <a:srgbClr val="00469C"/>
              </a:solidFill>
              <a:latin typeface="Arial Narrow" panose="020B0606020202030204" pitchFamily="34" charset="0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1600" b="1" dirty="0">
              <a:solidFill>
                <a:srgbClr val="00469C"/>
              </a:solidFill>
              <a:latin typeface="Arial Narrow" panose="020B0606020202030204" pitchFamily="34" charset="0"/>
              <a:cs typeface="Poppins" pitchFamily="50" charset="-1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Cel spotkania 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5760" y="1472613"/>
            <a:ext cx="8631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sz="2000" dirty="0" smtClean="0"/>
              <a:t>Otwarte spotkanie konsultacyjne jest prowadzone w ramach konsultacji projektu uchwały dotyczącej wyznaczenia obszaru zdegradowanego i obszaru rewitalizacji miasta Jelenia Góra, w ramach prac nad Gminnym Programem Rewitalizacji Miasta Jelenia Góra. 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Konsultacje przeprowadzane są na podstawie </a:t>
            </a:r>
            <a:r>
              <a:rPr lang="en-GB" sz="2000" dirty="0" smtClean="0"/>
              <a:t>OBWIESZCZENI</a:t>
            </a:r>
            <a:r>
              <a:rPr lang="pl-PL" sz="2000" dirty="0" smtClean="0"/>
              <a:t>A</a:t>
            </a:r>
            <a:r>
              <a:rPr lang="en-GB" sz="2000" dirty="0" smtClean="0"/>
              <a:t> NR 539.2022.VIII</a:t>
            </a:r>
            <a:r>
              <a:rPr lang="pl-PL" sz="2000" dirty="0" smtClean="0"/>
              <a:t> Prezydenta Miasta Jeleniej Góry z dnia 24 maja 2022 r. w sprawie przeprowadzenia konsultacji społecznych projektu Uchwały Rady Miejskiej Jeleniej Góry dotyczącego wyznaczenia obszaru zdegradowanego i obszaru rewitalizacji miasta Jelenia Góra</a:t>
            </a:r>
            <a:r>
              <a:rPr lang="en-GB" sz="2000" dirty="0" smtClean="0"/>
              <a:t>.</a:t>
            </a:r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Konsultacje społeczne są prowadzone w terminie </a:t>
            </a:r>
            <a:br>
              <a:rPr lang="pl-PL" sz="2000" dirty="0" smtClean="0"/>
            </a:br>
            <a:r>
              <a:rPr lang="pl-PL" sz="2000" dirty="0" smtClean="0"/>
              <a:t>od 1 czerwca 2022 r. do 1 lipca 2022 r.</a:t>
            </a:r>
          </a:p>
          <a:p>
            <a:r>
              <a:rPr lang="pl-PL" b="1" dirty="0" smtClean="0"/>
              <a:t> 	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5681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Rewitalizacja</a:t>
            </a:r>
            <a:endParaRPr lang="pl-PL" sz="18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5760" y="1340808"/>
            <a:ext cx="8631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Rewitalizacja</a:t>
            </a:r>
            <a:r>
              <a:rPr lang="pl-PL" dirty="0" smtClean="0"/>
              <a:t> to </a:t>
            </a:r>
            <a:r>
              <a:rPr lang="pl-PL" dirty="0"/>
              <a:t>kompleksowy proces wyprowadzania ze stanu kryzysowego obszarów zdegradowanych poprzez działania całościowe (powiązane wzajemnie przedsięwzięcia obejmujące kwestie społeczne oraz gospodarcze lub przestrzenno-funkcjonalne lub techniczne lub środowiskowe), integrujące interwencję na rzecz społeczności lokalnej, przestrzeni i lokalnej gospodarki, skoncentrowane terytorialnie i prowadzone w sposób zaplanowany oraz zintegrowany poprzez programy rewitalizacji. </a:t>
            </a:r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07" y="2983886"/>
            <a:ext cx="7175242" cy="30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681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28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 zdegradowany i obszar rewitalizacji</a:t>
            </a:r>
            <a:endParaRPr lang="pl-PL" sz="16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612" y="1233297"/>
            <a:ext cx="8641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Zgodnie z </a:t>
            </a:r>
            <a:r>
              <a:rPr lang="pl-PL" dirty="0" smtClean="0"/>
              <a:t>zapisami ustawy </a:t>
            </a:r>
            <a:r>
              <a:rPr lang="pl-PL" dirty="0"/>
              <a:t>o rewitalizacji z dnia 9 października 2015 r. (Dz</a:t>
            </a:r>
            <a:r>
              <a:rPr lang="pl-PL" dirty="0" smtClean="0"/>
              <a:t>. U</a:t>
            </a:r>
            <a:r>
              <a:rPr lang="pl-PL" dirty="0"/>
              <a:t>. 2021 poz. 485) jako </a:t>
            </a:r>
            <a:r>
              <a:rPr lang="pl-PL" b="1" dirty="0"/>
              <a:t>obszar zdegradowany </a:t>
            </a:r>
            <a:r>
              <a:rPr lang="pl-PL" dirty="0"/>
              <a:t>rozumie się: </a:t>
            </a:r>
          </a:p>
          <a:p>
            <a:pPr algn="just"/>
            <a:endParaRPr lang="pl-PL" dirty="0" smtClean="0"/>
          </a:p>
          <a:p>
            <a:pPr algn="just"/>
            <a:r>
              <a:rPr lang="pl-PL" i="1" dirty="0" smtClean="0"/>
              <a:t>obszar </a:t>
            </a:r>
            <a:r>
              <a:rPr lang="pl-PL" i="1" dirty="0"/>
              <a:t>gminy znajdujący się w stanie kryzysowym z powodu koncentracji </a:t>
            </a:r>
            <a:r>
              <a:rPr lang="pl-PL" i="1" dirty="0" smtClean="0"/>
              <a:t>negatywnych zjawisk </a:t>
            </a:r>
            <a:r>
              <a:rPr lang="pl-PL" i="1" dirty="0"/>
              <a:t>społecznych, w szczególności bezrobocia, ubóstwa, przestępczości, wysokiej liczby mieszkańców będących osobami ze szczególnymi potrzebami, </a:t>
            </a:r>
            <a:r>
              <a:rPr lang="pl-PL" i="1" dirty="0" smtClean="0"/>
              <a:t>niskiego </a:t>
            </a:r>
            <a:r>
              <a:rPr lang="pl-PL" i="1" dirty="0"/>
              <a:t>poziomu edukacji lub kapitału społecznego, a także niewystarczającego poziomu uczestnictwa w życiu publicznym i kulturalnym. Ponadto, aby dany obszar mógł być uznany za obszar zdegradowany, musi występować na nim co najmniej jedno z następujących negatywnych zjawisk: gospodarczych, środowiskowych, przestrzenno-funkcjonalnych lub technicznych.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4612" y="4292391"/>
            <a:ext cx="864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Obszar </a:t>
            </a:r>
            <a:r>
              <a:rPr lang="pl-PL" b="1" dirty="0" smtClean="0"/>
              <a:t>rewitalizacji </a:t>
            </a:r>
            <a:r>
              <a:rPr lang="pl-PL" dirty="0" smtClean="0"/>
              <a:t>to natomiast obszar </a:t>
            </a:r>
            <a:r>
              <a:rPr lang="pl-PL" dirty="0"/>
              <a:t>obejmujący całość lub część obszaru zdegradowanego, cechujący się szczególną koncentracją negatywnych </a:t>
            </a:r>
            <a:r>
              <a:rPr lang="pl-PL" dirty="0" smtClean="0"/>
              <a:t>zjawisk, </a:t>
            </a:r>
            <a:r>
              <a:rPr lang="pl-PL" dirty="0"/>
              <a:t>na </a:t>
            </a:r>
            <a:r>
              <a:rPr lang="pl-PL" dirty="0" smtClean="0"/>
              <a:t>którym z uwagi </a:t>
            </a:r>
            <a:r>
              <a:rPr lang="pl-PL" dirty="0"/>
              <a:t>na istotne znaczenie dla rozwoju lokalnego gmina zamierza prowadzić rewitalizację.</a:t>
            </a:r>
          </a:p>
        </p:txBody>
      </p:sp>
    </p:spTree>
    <p:extLst>
      <p:ext uri="{BB962C8B-B14F-4D97-AF65-F5344CB8AC3E}">
        <p14:creationId xmlns:p14="http://schemas.microsoft.com/office/powerpoint/2010/main" xmlns="" val="338771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2400" b="1" kern="1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Metodyka wyznaczania obszaru zdegradowanego </a:t>
            </a:r>
            <a:endParaRPr lang="pl-PL" sz="14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460" y="1525905"/>
            <a:ext cx="86410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Podział </a:t>
            </a:r>
            <a:r>
              <a:rPr lang="pl-PL" dirty="0"/>
              <a:t>obszaru miasta na jednostki statystyczne (zmodyfikowane jednostki </a:t>
            </a:r>
            <a:r>
              <a:rPr lang="pl-PL" dirty="0" err="1" smtClean="0"/>
              <a:t>pseudonaturalne</a:t>
            </a:r>
            <a:r>
              <a:rPr lang="pl-PL" dirty="0" smtClean="0"/>
              <a:t>).</a:t>
            </a:r>
          </a:p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Wybór </a:t>
            </a:r>
            <a:r>
              <a:rPr lang="pl-PL" dirty="0"/>
              <a:t>kryteriów (zmiennych) </a:t>
            </a:r>
            <a:r>
              <a:rPr lang="pl-PL" dirty="0" smtClean="0"/>
              <a:t>delimitacji.</a:t>
            </a:r>
          </a:p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Przeprowadzenie </a:t>
            </a:r>
            <a:r>
              <a:rPr lang="pl-PL" dirty="0"/>
              <a:t>szczegółowej analizy wskaźnikowej w zakresie problemów społecznych w wyodrębnionych obszarach (badanie ilościowe</a:t>
            </a:r>
            <a:r>
              <a:rPr lang="pl-PL" dirty="0" smtClean="0"/>
              <a:t>).</a:t>
            </a:r>
          </a:p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Przeprowadzenie </a:t>
            </a:r>
            <a:r>
              <a:rPr lang="pl-PL" dirty="0"/>
              <a:t>analizy obszarów porównawczych pod kątem występowania problemów w sferze </a:t>
            </a:r>
            <a:r>
              <a:rPr lang="pl-PL" dirty="0" smtClean="0"/>
              <a:t>pozaspołecznej.</a:t>
            </a:r>
            <a:endParaRPr lang="pl-PL" dirty="0"/>
          </a:p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Wyodrębnienie </a:t>
            </a:r>
            <a:r>
              <a:rPr lang="pl-PL" dirty="0"/>
              <a:t>obszarów porównawczych, które cechują się najwyższym stopniem zdegradowania w wymiarze społecznym i </a:t>
            </a:r>
            <a:r>
              <a:rPr lang="pl-PL" dirty="0" smtClean="0"/>
              <a:t>pozaspołecznym.</a:t>
            </a:r>
            <a:endParaRPr lang="pl-PL" dirty="0"/>
          </a:p>
          <a:p>
            <a:pPr marL="800100" lvl="1" indent="-342900" algn="just">
              <a:spcAft>
                <a:spcPts val="600"/>
              </a:spcAft>
              <a:buAutoNum type="arabicPeriod"/>
            </a:pPr>
            <a:r>
              <a:rPr lang="pl-PL" dirty="0" smtClean="0"/>
              <a:t>Wyodrębnienie </a:t>
            </a:r>
            <a:r>
              <a:rPr lang="pl-PL" dirty="0"/>
              <a:t>obszaru rewitalizacji </a:t>
            </a:r>
            <a:r>
              <a:rPr lang="pl-PL" dirty="0" smtClean="0"/>
              <a:t>- </a:t>
            </a:r>
            <a:r>
              <a:rPr lang="pl-PL" dirty="0"/>
              <a:t>obszaru o szczególnym nasileniu problemów społecznych, uwzględniającego ustawowe wskaźniki obligatoryjne dotyczące powierzchni (maksymalnie 20% powierzchni miasta) oraz ludności (maksymalnie 30% wszystkich zamieszkujących miasto</a:t>
            </a:r>
            <a:r>
              <a:rPr lang="pl-PL" dirty="0" smtClean="0"/>
              <a:t>).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66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Obszary porównawcze </a:t>
            </a:r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w </a:t>
            </a:r>
            <a:r>
              <a:rPr lang="pl-PL" sz="3200" b="1" kern="1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Jeleniej </a:t>
            </a:r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Górze</a:t>
            </a:r>
            <a:endParaRPr lang="pl-PL" sz="32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8770625"/>
              </p:ext>
            </p:extLst>
          </p:nvPr>
        </p:nvGraphicFramePr>
        <p:xfrm>
          <a:off x="327804" y="1218178"/>
          <a:ext cx="8169215" cy="4492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7323"/>
                <a:gridCol w="1085271"/>
                <a:gridCol w="1619558"/>
                <a:gridCol w="1485987"/>
                <a:gridCol w="1152056"/>
                <a:gridCol w="1319020"/>
              </a:tblGrid>
              <a:tr h="557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Obszary porównawcze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Powierzchnia [ha]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Udział powierzchni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Ludność [os]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Udział ludności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Cieplice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1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1 299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11,9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 13 615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17,5%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Czarne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466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1 400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1,8%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Goduszyn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Obszar 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788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7,2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466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0,6%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Jagniątków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Obszar 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2 073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19,0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582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0,7%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Maciejowa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1 547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14,2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1 305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1,7%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Sobieszów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Obszar 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1 103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10,1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4 001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5,1%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Śródmieście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Obszar 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2 934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26,9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32 854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42,2%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Zabobrze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Obszar 8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712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6,5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23 584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30,3%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Miasto ogółem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Całość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10 922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100,0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77 807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100%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9101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6524"/>
          </a:xfrm>
          <a:solidFill>
            <a:srgbClr val="00469C"/>
          </a:solidFill>
        </p:spPr>
        <p:txBody>
          <a:bodyPr/>
          <a:lstStyle/>
          <a:p>
            <a:r>
              <a:rPr lang="pl-PL" sz="3200" b="1" kern="1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Obszary porównawcze </a:t>
            </a:r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w </a:t>
            </a:r>
            <a:r>
              <a:rPr lang="pl-PL" sz="3200" b="1" kern="10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Jeleniej </a:t>
            </a:r>
            <a:r>
              <a:rPr lang="pl-PL" sz="3200" b="1" kern="10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Poppins" pitchFamily="50" charset="-18"/>
              </a:rPr>
              <a:t>Górze</a:t>
            </a:r>
            <a:endParaRPr lang="pl-PL" sz="3200" b="1" kern="10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Poppins" pitchFamily="50" charset="-18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960" y="1036525"/>
            <a:ext cx="7249735" cy="511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5409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zablon_prezentacja PP_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1440</Words>
  <Application>Microsoft Office PowerPoint</Application>
  <PresentationFormat>Pokaz na ekranie (4:3)</PresentationFormat>
  <Paragraphs>367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Motyw pakietu Office</vt:lpstr>
      <vt:lpstr>Szablon_prezentacja PP_2</vt:lpstr>
      <vt:lpstr>Slajd 1</vt:lpstr>
      <vt:lpstr>Slajd 2</vt:lpstr>
      <vt:lpstr>Slajd 3</vt:lpstr>
      <vt:lpstr>Cel spotkania </vt:lpstr>
      <vt:lpstr>Rewitalizacja</vt:lpstr>
      <vt:lpstr>Obszar zdegradowany i obszar rewitalizacji</vt:lpstr>
      <vt:lpstr>Metodyka wyznaczania obszaru zdegradowanego </vt:lpstr>
      <vt:lpstr>Obszary porównawcze w Jeleniej Górze</vt:lpstr>
      <vt:lpstr>Obszary porównawcze w Jeleniej Górze</vt:lpstr>
      <vt:lpstr>Kryteria delimitacji</vt:lpstr>
      <vt:lpstr>Kryteria delimitacji</vt:lpstr>
      <vt:lpstr>Analiza obszarów - wartości zestandaryzowane Sfera społeczna 1/2</vt:lpstr>
      <vt:lpstr>Analiza obszarów - wartości zestandaryzowane Sfera społeczna 1/2</vt:lpstr>
      <vt:lpstr>Syntetyczny wskaźnik degradacji</vt:lpstr>
      <vt:lpstr>Obszar zdegradowany</vt:lpstr>
      <vt:lpstr>Obszar rewitalizacji </vt:lpstr>
      <vt:lpstr>Wyznaczenie obszaru zdegradowanego i obszaru rewitalizacji</vt:lpstr>
      <vt:lpstr>Slajd 18</vt:lpstr>
      <vt:lpstr>Podobszar rewitalizacji 1 - Cieplice</vt:lpstr>
      <vt:lpstr>Slajd 20</vt:lpstr>
      <vt:lpstr>Podobszar rewitalizacji 6 - Sobieszów</vt:lpstr>
      <vt:lpstr>Slajd 22</vt:lpstr>
      <vt:lpstr>Podobszar rewitalizacji 7 - Śródmieście</vt:lpstr>
      <vt:lpstr>Obszar rewitalizacji </vt:lpstr>
      <vt:lpstr>Obszar rewitalizacji </vt:lpstr>
      <vt:lpstr>Konsultacje </vt:lpstr>
      <vt:lpstr>Konsultacje </vt:lpstr>
      <vt:lpstr>43-400 Cieszyn ul. Zamkowa 3a/1   +48 33 851 44 81 +48 33 851 44 82  WWW.DELTAPARTNER.ORG.PL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Dell</cp:lastModifiedBy>
  <cp:revision>236</cp:revision>
  <dcterms:created xsi:type="dcterms:W3CDTF">2022-05-19T10:35:57Z</dcterms:created>
  <dcterms:modified xsi:type="dcterms:W3CDTF">2022-06-08T14:07:46Z</dcterms:modified>
</cp:coreProperties>
</file>