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52"/>
  </p:notesMasterIdLst>
  <p:sldIdLst>
    <p:sldId id="256" r:id="rId5"/>
    <p:sldId id="411" r:id="rId6"/>
    <p:sldId id="388" r:id="rId7"/>
    <p:sldId id="387" r:id="rId8"/>
    <p:sldId id="389" r:id="rId9"/>
    <p:sldId id="390" r:id="rId10"/>
    <p:sldId id="391" r:id="rId11"/>
    <p:sldId id="392" r:id="rId12"/>
    <p:sldId id="393" r:id="rId13"/>
    <p:sldId id="394" r:id="rId14"/>
    <p:sldId id="257" r:id="rId15"/>
    <p:sldId id="395" r:id="rId16"/>
    <p:sldId id="403" r:id="rId17"/>
    <p:sldId id="396" r:id="rId18"/>
    <p:sldId id="404" r:id="rId19"/>
    <p:sldId id="397" r:id="rId20"/>
    <p:sldId id="405" r:id="rId21"/>
    <p:sldId id="398" r:id="rId22"/>
    <p:sldId id="406" r:id="rId23"/>
    <p:sldId id="399" r:id="rId24"/>
    <p:sldId id="407" r:id="rId25"/>
    <p:sldId id="400" r:id="rId26"/>
    <p:sldId id="408" r:id="rId27"/>
    <p:sldId id="401" r:id="rId28"/>
    <p:sldId id="409" r:id="rId29"/>
    <p:sldId id="402" r:id="rId30"/>
    <p:sldId id="410" r:id="rId31"/>
    <p:sldId id="341" r:id="rId32"/>
    <p:sldId id="412" r:id="rId33"/>
    <p:sldId id="413" r:id="rId34"/>
    <p:sldId id="414" r:id="rId35"/>
    <p:sldId id="415" r:id="rId36"/>
    <p:sldId id="416" r:id="rId37"/>
    <p:sldId id="417" r:id="rId38"/>
    <p:sldId id="418" r:id="rId39"/>
    <p:sldId id="419" r:id="rId40"/>
    <p:sldId id="420" r:id="rId41"/>
    <p:sldId id="430" r:id="rId42"/>
    <p:sldId id="427" r:id="rId43"/>
    <p:sldId id="421" r:id="rId44"/>
    <p:sldId id="422" r:id="rId45"/>
    <p:sldId id="423" r:id="rId46"/>
    <p:sldId id="424" r:id="rId47"/>
    <p:sldId id="425" r:id="rId48"/>
    <p:sldId id="429" r:id="rId49"/>
    <p:sldId id="426" r:id="rId50"/>
    <p:sldId id="338" r:id="rId51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F05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3BCCE5D-0F0E-4758-A251-C394F219CF5E}" v="30" dt="2023-05-19T13:32:12.13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 pośredni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505E3EF-67EA-436B-97B2-0124C06EBD24}" styleName="Styl pośredni 4 — Ak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2DE63D5-997A-4646-A377-4702673A728D}" styleName="Styl jasny 2 — Ak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E9639D4-E3E2-4D34-9284-5A2195B3D0D7}" styleName="Styl jasny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D5ABB26-0587-4C30-8999-92F81FD0307C}" styleName="Bez stylu, bez siatki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Styl jasny 1 — Ak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Styl jasny 1 — Ak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C89EF96-8CEA-46FF-86C4-4CE0E7609802}" styleName="Styl jasny 3 — Ak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741" y="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presProps" Target="presProps.xml"/><Relationship Id="rId58" Type="http://schemas.microsoft.com/office/2015/10/relationships/revisionInfo" Target="revisionInfo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microsoft.com/office/2016/11/relationships/changesInfo" Target="changesInfos/changesInfo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gdalena Bernatowicz" userId="a09af615-42e4-4c2f-b8a3-ac51e794919d" providerId="ADAL" clId="{13BCCE5D-0F0E-4758-A251-C394F219CF5E}"/>
    <pc:docChg chg="modSld">
      <pc:chgData name="Magdalena Bernatowicz" userId="a09af615-42e4-4c2f-b8a3-ac51e794919d" providerId="ADAL" clId="{13BCCE5D-0F0E-4758-A251-C394F219CF5E}" dt="2023-05-19T13:32:12.135" v="30" actId="14100"/>
      <pc:docMkLst>
        <pc:docMk/>
      </pc:docMkLst>
      <pc:sldChg chg="modSp mod">
        <pc:chgData name="Magdalena Bernatowicz" userId="a09af615-42e4-4c2f-b8a3-ac51e794919d" providerId="ADAL" clId="{13BCCE5D-0F0E-4758-A251-C394F219CF5E}" dt="2023-05-19T13:30:30.352" v="2" actId="14100"/>
        <pc:sldMkLst>
          <pc:docMk/>
          <pc:sldMk cId="1940156155" sldId="256"/>
        </pc:sldMkLst>
        <pc:picChg chg="mod">
          <ac:chgData name="Magdalena Bernatowicz" userId="a09af615-42e4-4c2f-b8a3-ac51e794919d" providerId="ADAL" clId="{13BCCE5D-0F0E-4758-A251-C394F219CF5E}" dt="2023-05-19T13:30:30.352" v="2" actId="14100"/>
          <ac:picMkLst>
            <pc:docMk/>
            <pc:sldMk cId="1940156155" sldId="256"/>
            <ac:picMk id="5" creationId="{A4403209-3A86-79CC-078E-4E382801CD34}"/>
          </ac:picMkLst>
        </pc:picChg>
        <pc:picChg chg="mod">
          <ac:chgData name="Magdalena Bernatowicz" userId="a09af615-42e4-4c2f-b8a3-ac51e794919d" providerId="ADAL" clId="{13BCCE5D-0F0E-4758-A251-C394F219CF5E}" dt="2023-05-19T13:30:25.535" v="1" actId="14100"/>
          <ac:picMkLst>
            <pc:docMk/>
            <pc:sldMk cId="1940156155" sldId="256"/>
            <ac:picMk id="2049" creationId="{D3A45F84-ED47-EE35-AE86-4D4512E90FEE}"/>
          </ac:picMkLst>
        </pc:picChg>
        <pc:picChg chg="mod">
          <ac:chgData name="Magdalena Bernatowicz" userId="a09af615-42e4-4c2f-b8a3-ac51e794919d" providerId="ADAL" clId="{13BCCE5D-0F0E-4758-A251-C394F219CF5E}" dt="2023-05-19T13:30:22.479" v="0" actId="14100"/>
          <ac:picMkLst>
            <pc:docMk/>
            <pc:sldMk cId="1940156155" sldId="256"/>
            <ac:picMk id="2050" creationId="{BC53287C-5FC0-BBD7-4A64-EB0D20FBDC97}"/>
          </ac:picMkLst>
        </pc:picChg>
      </pc:sldChg>
      <pc:sldChg chg="modSp">
        <pc:chgData name="Magdalena Bernatowicz" userId="a09af615-42e4-4c2f-b8a3-ac51e794919d" providerId="ADAL" clId="{13BCCE5D-0F0E-4758-A251-C394F219CF5E}" dt="2023-05-19T13:31:11.692" v="15" actId="14100"/>
        <pc:sldMkLst>
          <pc:docMk/>
          <pc:sldMk cId="1170283351" sldId="387"/>
        </pc:sldMkLst>
        <pc:picChg chg="mod">
          <ac:chgData name="Magdalena Bernatowicz" userId="a09af615-42e4-4c2f-b8a3-ac51e794919d" providerId="ADAL" clId="{13BCCE5D-0F0E-4758-A251-C394F219CF5E}" dt="2023-05-19T13:31:02.786" v="12" actId="1076"/>
          <ac:picMkLst>
            <pc:docMk/>
            <pc:sldMk cId="1170283351" sldId="387"/>
            <ac:picMk id="5121" creationId="{CD0F0B1E-9A88-0D64-8AA2-79B095842A05}"/>
          </ac:picMkLst>
        </pc:picChg>
        <pc:picChg chg="mod">
          <ac:chgData name="Magdalena Bernatowicz" userId="a09af615-42e4-4c2f-b8a3-ac51e794919d" providerId="ADAL" clId="{13BCCE5D-0F0E-4758-A251-C394F219CF5E}" dt="2023-05-19T13:31:11.692" v="15" actId="14100"/>
          <ac:picMkLst>
            <pc:docMk/>
            <pc:sldMk cId="1170283351" sldId="387"/>
            <ac:picMk id="5122" creationId="{FADB4D13-FE4B-A0C3-44CA-4853603CE15D}"/>
          </ac:picMkLst>
        </pc:picChg>
      </pc:sldChg>
      <pc:sldChg chg="modSp">
        <pc:chgData name="Magdalena Bernatowicz" userId="a09af615-42e4-4c2f-b8a3-ac51e794919d" providerId="ADAL" clId="{13BCCE5D-0F0E-4758-A251-C394F219CF5E}" dt="2023-05-19T13:30:56.562" v="10" actId="14100"/>
        <pc:sldMkLst>
          <pc:docMk/>
          <pc:sldMk cId="3301833150" sldId="388"/>
        </pc:sldMkLst>
        <pc:picChg chg="mod">
          <ac:chgData name="Magdalena Bernatowicz" userId="a09af615-42e4-4c2f-b8a3-ac51e794919d" providerId="ADAL" clId="{13BCCE5D-0F0E-4758-A251-C394F219CF5E}" dt="2023-05-19T13:30:52.476" v="9" actId="1076"/>
          <ac:picMkLst>
            <pc:docMk/>
            <pc:sldMk cId="3301833150" sldId="388"/>
            <ac:picMk id="4097" creationId="{A3BA0B8A-DFFF-E194-F162-CBFDE35EBCD6}"/>
          </ac:picMkLst>
        </pc:picChg>
        <pc:picChg chg="mod">
          <ac:chgData name="Magdalena Bernatowicz" userId="a09af615-42e4-4c2f-b8a3-ac51e794919d" providerId="ADAL" clId="{13BCCE5D-0F0E-4758-A251-C394F219CF5E}" dt="2023-05-19T13:30:56.562" v="10" actId="14100"/>
          <ac:picMkLst>
            <pc:docMk/>
            <pc:sldMk cId="3301833150" sldId="388"/>
            <ac:picMk id="4098" creationId="{A3D3C695-1D3E-A597-B9EB-3BDC86D0DFDF}"/>
          </ac:picMkLst>
        </pc:picChg>
      </pc:sldChg>
      <pc:sldChg chg="modSp">
        <pc:chgData name="Magdalena Bernatowicz" userId="a09af615-42e4-4c2f-b8a3-ac51e794919d" providerId="ADAL" clId="{13BCCE5D-0F0E-4758-A251-C394F219CF5E}" dt="2023-05-19T13:31:23.234" v="18" actId="14100"/>
        <pc:sldMkLst>
          <pc:docMk/>
          <pc:sldMk cId="1136817085" sldId="389"/>
        </pc:sldMkLst>
        <pc:picChg chg="mod">
          <ac:chgData name="Magdalena Bernatowicz" userId="a09af615-42e4-4c2f-b8a3-ac51e794919d" providerId="ADAL" clId="{13BCCE5D-0F0E-4758-A251-C394F219CF5E}" dt="2023-05-19T13:31:16.597" v="16" actId="14100"/>
          <ac:picMkLst>
            <pc:docMk/>
            <pc:sldMk cId="1136817085" sldId="389"/>
            <ac:picMk id="6145" creationId="{9BE6527F-9EC5-6332-92DB-6525D61DF4E3}"/>
          </ac:picMkLst>
        </pc:picChg>
        <pc:picChg chg="mod">
          <ac:chgData name="Magdalena Bernatowicz" userId="a09af615-42e4-4c2f-b8a3-ac51e794919d" providerId="ADAL" clId="{13BCCE5D-0F0E-4758-A251-C394F219CF5E}" dt="2023-05-19T13:31:23.234" v="18" actId="14100"/>
          <ac:picMkLst>
            <pc:docMk/>
            <pc:sldMk cId="1136817085" sldId="389"/>
            <ac:picMk id="6146" creationId="{407A6E8E-C572-F6A4-F2E3-65840B300257}"/>
          </ac:picMkLst>
        </pc:picChg>
      </pc:sldChg>
      <pc:sldChg chg="modSp">
        <pc:chgData name="Magdalena Bernatowicz" userId="a09af615-42e4-4c2f-b8a3-ac51e794919d" providerId="ADAL" clId="{13BCCE5D-0F0E-4758-A251-C394F219CF5E}" dt="2023-05-19T13:32:06.720" v="29" actId="14100"/>
        <pc:sldMkLst>
          <pc:docMk/>
          <pc:sldMk cId="2402477554" sldId="390"/>
        </pc:sldMkLst>
        <pc:picChg chg="mod">
          <ac:chgData name="Magdalena Bernatowicz" userId="a09af615-42e4-4c2f-b8a3-ac51e794919d" providerId="ADAL" clId="{13BCCE5D-0F0E-4758-A251-C394F219CF5E}" dt="2023-05-19T13:32:00.996" v="26" actId="1076"/>
          <ac:picMkLst>
            <pc:docMk/>
            <pc:sldMk cId="2402477554" sldId="390"/>
            <ac:picMk id="7169" creationId="{4F4F7E32-CD03-02D5-E6A1-B1CF97545DE7}"/>
          </ac:picMkLst>
        </pc:picChg>
        <pc:picChg chg="mod">
          <ac:chgData name="Magdalena Bernatowicz" userId="a09af615-42e4-4c2f-b8a3-ac51e794919d" providerId="ADAL" clId="{13BCCE5D-0F0E-4758-A251-C394F219CF5E}" dt="2023-05-19T13:32:06.720" v="29" actId="14100"/>
          <ac:picMkLst>
            <pc:docMk/>
            <pc:sldMk cId="2402477554" sldId="390"/>
            <ac:picMk id="7170" creationId="{BC16EE33-C5AB-719B-84F7-13270DC72B54}"/>
          </ac:picMkLst>
        </pc:picChg>
      </pc:sldChg>
      <pc:sldChg chg="modSp">
        <pc:chgData name="Magdalena Bernatowicz" userId="a09af615-42e4-4c2f-b8a3-ac51e794919d" providerId="ADAL" clId="{13BCCE5D-0F0E-4758-A251-C394F219CF5E}" dt="2023-05-19T13:32:12.135" v="30" actId="14100"/>
        <pc:sldMkLst>
          <pc:docMk/>
          <pc:sldMk cId="1593843663" sldId="391"/>
        </pc:sldMkLst>
        <pc:picChg chg="mod">
          <ac:chgData name="Magdalena Bernatowicz" userId="a09af615-42e4-4c2f-b8a3-ac51e794919d" providerId="ADAL" clId="{13BCCE5D-0F0E-4758-A251-C394F219CF5E}" dt="2023-05-19T13:31:45.024" v="24" actId="14100"/>
          <ac:picMkLst>
            <pc:docMk/>
            <pc:sldMk cId="1593843663" sldId="391"/>
            <ac:picMk id="8193" creationId="{6421EC8B-AC45-79BC-689E-20F6DBC51EC5}"/>
          </ac:picMkLst>
        </pc:picChg>
        <pc:picChg chg="mod">
          <ac:chgData name="Magdalena Bernatowicz" userId="a09af615-42e4-4c2f-b8a3-ac51e794919d" providerId="ADAL" clId="{13BCCE5D-0F0E-4758-A251-C394F219CF5E}" dt="2023-05-19T13:32:12.135" v="30" actId="14100"/>
          <ac:picMkLst>
            <pc:docMk/>
            <pc:sldMk cId="1593843663" sldId="391"/>
            <ac:picMk id="8194" creationId="{E19F9E9B-8149-32D6-CAFE-3A35387470EB}"/>
          </ac:picMkLst>
        </pc:picChg>
      </pc:sldChg>
      <pc:sldChg chg="modSp">
        <pc:chgData name="Magdalena Bernatowicz" userId="a09af615-42e4-4c2f-b8a3-ac51e794919d" providerId="ADAL" clId="{13BCCE5D-0F0E-4758-A251-C394F219CF5E}" dt="2023-05-19T13:30:43.707" v="6" actId="14100"/>
        <pc:sldMkLst>
          <pc:docMk/>
          <pc:sldMk cId="1673764868" sldId="411"/>
        </pc:sldMkLst>
        <pc:picChg chg="mod">
          <ac:chgData name="Magdalena Bernatowicz" userId="a09af615-42e4-4c2f-b8a3-ac51e794919d" providerId="ADAL" clId="{13BCCE5D-0F0E-4758-A251-C394F219CF5E}" dt="2023-05-19T13:30:38.875" v="4" actId="1076"/>
          <ac:picMkLst>
            <pc:docMk/>
            <pc:sldMk cId="1673764868" sldId="411"/>
            <ac:picMk id="3073" creationId="{7C3F87BF-9944-E32F-B6B2-967BE026BB60}"/>
          </ac:picMkLst>
        </pc:picChg>
        <pc:picChg chg="mod">
          <ac:chgData name="Magdalena Bernatowicz" userId="a09af615-42e4-4c2f-b8a3-ac51e794919d" providerId="ADAL" clId="{13BCCE5D-0F0E-4758-A251-C394F219CF5E}" dt="2023-05-19T13:30:43.707" v="6" actId="14100"/>
          <ac:picMkLst>
            <pc:docMk/>
            <pc:sldMk cId="1673764868" sldId="411"/>
            <ac:picMk id="3074" creationId="{E08E01BD-9505-D0DC-1EED-1DBA5DD4876A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8FF6E2-B425-4D83-A156-79C7E1A252A7}" type="datetimeFigureOut">
              <a:rPr lang="pl-PL" smtClean="0"/>
              <a:t>19.05.2023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C983CB-A050-49D7-8E40-97282C3CF5A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981500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C983CB-A050-49D7-8E40-97282C3CF5A1}" type="slidenum">
              <a:rPr lang="pl-PL" smtClean="0"/>
              <a:t>11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510867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C983CB-A050-49D7-8E40-97282C3CF5A1}" type="slidenum">
              <a:rPr lang="pl-PL" smtClean="0"/>
              <a:t>20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711796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C983CB-A050-49D7-8E40-97282C3CF5A1}" type="slidenum">
              <a:rPr lang="pl-PL" smtClean="0"/>
              <a:t>21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260981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C983CB-A050-49D7-8E40-97282C3CF5A1}" type="slidenum">
              <a:rPr lang="pl-PL" smtClean="0"/>
              <a:t>22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489679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C983CB-A050-49D7-8E40-97282C3CF5A1}" type="slidenum">
              <a:rPr lang="pl-PL" smtClean="0"/>
              <a:t>23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34539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C983CB-A050-49D7-8E40-97282C3CF5A1}" type="slidenum">
              <a:rPr lang="pl-PL" smtClean="0"/>
              <a:t>24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772402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C983CB-A050-49D7-8E40-97282C3CF5A1}" type="slidenum">
              <a:rPr lang="pl-PL" smtClean="0"/>
              <a:t>25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775391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C983CB-A050-49D7-8E40-97282C3CF5A1}" type="slidenum">
              <a:rPr lang="pl-PL" smtClean="0"/>
              <a:t>26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643219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C983CB-A050-49D7-8E40-97282C3CF5A1}" type="slidenum">
              <a:rPr lang="pl-PL" smtClean="0"/>
              <a:t>27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548262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C983CB-A050-49D7-8E40-97282C3CF5A1}" type="slidenum">
              <a:rPr lang="pl-PL" smtClean="0"/>
              <a:t>28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151077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C983CB-A050-49D7-8E40-97282C3CF5A1}" type="slidenum">
              <a:rPr lang="pl-PL" smtClean="0"/>
              <a:t>12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172188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C983CB-A050-49D7-8E40-97282C3CF5A1}" type="slidenum">
              <a:rPr lang="pl-PL" smtClean="0"/>
              <a:t>13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937443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C983CB-A050-49D7-8E40-97282C3CF5A1}" type="slidenum">
              <a:rPr lang="pl-PL" smtClean="0"/>
              <a:t>14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777199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C983CB-A050-49D7-8E40-97282C3CF5A1}" type="slidenum">
              <a:rPr lang="pl-PL" smtClean="0"/>
              <a:t>15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665768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C983CB-A050-49D7-8E40-97282C3CF5A1}" type="slidenum">
              <a:rPr lang="pl-PL" smtClean="0"/>
              <a:t>16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795297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C983CB-A050-49D7-8E40-97282C3CF5A1}" type="slidenum">
              <a:rPr lang="pl-PL" smtClean="0"/>
              <a:t>17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510546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C983CB-A050-49D7-8E40-97282C3CF5A1}" type="slidenum">
              <a:rPr lang="pl-PL" smtClean="0"/>
              <a:t>18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161575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C983CB-A050-49D7-8E40-97282C3CF5A1}" type="slidenum">
              <a:rPr lang="pl-PL" smtClean="0"/>
              <a:t>19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159285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B49679B-2EF7-C261-BD23-DD40647C18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72B268D3-5BBC-2739-57ED-9C1F02034E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B6FE73A9-47B9-29C2-1116-C0E2B35533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845B3-04CA-45EE-BBDA-76D7F9773025}" type="datetimeFigureOut">
              <a:rPr lang="pl-PL" smtClean="0"/>
              <a:t>19.05.2023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C6BFBCAA-BF9F-3368-76AF-785CF69D0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57F268F-2BE4-539A-05EA-24D8C8D5B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E2DD9-470E-4548-B7E2-79F38CD4998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82601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681E39C-F661-75AA-E40D-1CAD6FB7D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6D551CAF-5C09-28F6-6676-119D13B5CF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E7EFF79-1A03-FFCD-9DDC-0473A39E13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845B3-04CA-45EE-BBDA-76D7F9773025}" type="datetimeFigureOut">
              <a:rPr lang="pl-PL" smtClean="0"/>
              <a:t>19.05.2023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0E04FADA-EF8F-8554-4F4E-0DA0F438F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8066C4DA-9682-4893-B6E4-D0BDE9764F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E2DD9-470E-4548-B7E2-79F38CD4998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98907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359664BD-4154-6B75-93AD-630D8B627ED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2371C547-2079-415F-BA31-64EEFEEA90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072B75F-69EC-B329-355F-AFA34E0F7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845B3-04CA-45EE-BBDA-76D7F9773025}" type="datetimeFigureOut">
              <a:rPr lang="pl-PL" smtClean="0"/>
              <a:t>19.05.2023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C0B98766-9312-3D04-9D01-99B83A263F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0A2EA73-1DBA-DA0A-4B30-906729958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E2DD9-470E-4548-B7E2-79F38CD4998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54856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3345BE7-7FFB-D304-0673-29C7D330B9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503A9BB-6048-0979-C92E-9F18143982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FEEEEEC-82C9-8FA2-BC19-91CE34FC82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845B3-04CA-45EE-BBDA-76D7F9773025}" type="datetimeFigureOut">
              <a:rPr lang="pl-PL" smtClean="0"/>
              <a:t>19.05.2023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E3083A7D-1D2C-1A2B-CE08-CD119B2245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CB316AC8-F5D5-767C-A10C-1C332BEDF9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E2DD9-470E-4548-B7E2-79F38CD4998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02182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FE7214C-B28F-BE46-BE6C-33F276C629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15761D7-E6E3-B798-1162-DF3C0DF8E4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E5F3FE7-516D-6D4C-E909-635667D17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845B3-04CA-45EE-BBDA-76D7F9773025}" type="datetimeFigureOut">
              <a:rPr lang="pl-PL" smtClean="0"/>
              <a:t>19.05.2023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E727352E-263F-248B-5541-F7BB25320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68F13D15-8A25-4B2A-44D9-9F7D499B9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E2DD9-470E-4548-B7E2-79F38CD4998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528504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784E179-484C-1ED0-44AF-189735A7DF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EB34A5E-BC20-9B4E-4D09-BD81342E59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BACF2330-91EC-20D8-3CA8-3BC1D1AA19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50033EA2-638E-B81C-4726-F2D319029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845B3-04CA-45EE-BBDA-76D7F9773025}" type="datetimeFigureOut">
              <a:rPr lang="pl-PL" smtClean="0"/>
              <a:t>19.05.2023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E1B79ABD-D3EE-19DD-3A7D-93DD3B1AC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2740A83A-F8E0-C9AF-EEB4-7CC7975644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E2DD9-470E-4548-B7E2-79F38CD4998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30175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590311A-93F8-1BC4-BFF6-0D1478A0C0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71726896-1DAC-35C7-2433-F629201FDD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8CD1F467-9D7E-A189-19AC-08A6F9D2B1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F629035E-56FE-C605-1CE4-CFF4DEC166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8FB92EE9-5D2C-E61E-155C-D33FDB698F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1623AE75-489E-67BC-4874-977E92B834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845B3-04CA-45EE-BBDA-76D7F9773025}" type="datetimeFigureOut">
              <a:rPr lang="pl-PL" smtClean="0"/>
              <a:t>19.05.2023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95DE0BAC-00B2-ABE2-D249-35879D4FB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6AEA277B-9FA7-C9D1-FB17-FB290F3FA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E2DD9-470E-4548-B7E2-79F38CD4998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12728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9497926-F4DF-74A1-557F-F2657CC678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195C66B9-A44B-A5E3-322A-18DC54AB1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845B3-04CA-45EE-BBDA-76D7F9773025}" type="datetimeFigureOut">
              <a:rPr lang="pl-PL" smtClean="0"/>
              <a:t>19.05.2023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2E58F082-A70D-27C5-DF06-A6312C899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60539E95-39D9-FCF6-10DF-F0A29C86B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E2DD9-470E-4548-B7E2-79F38CD4998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69814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30C82DCF-A423-1A8E-F696-631EC80EC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845B3-04CA-45EE-BBDA-76D7F9773025}" type="datetimeFigureOut">
              <a:rPr lang="pl-PL" smtClean="0"/>
              <a:t>19.05.2023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94652C1D-815C-B82A-B68C-87108CE6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4A30971C-DB01-E0C2-B32D-E3F87FF20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E2DD9-470E-4548-B7E2-79F38CD4998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9619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1068D08-86C4-5360-A430-5C9BBA9B7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24A105E-C163-9433-4FFF-D0F0D888D4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81A26CEE-0D0F-6D83-E84D-30183C5CB3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A9DBCC4F-B8F4-3778-A794-4CD5D29C39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845B3-04CA-45EE-BBDA-76D7F9773025}" type="datetimeFigureOut">
              <a:rPr lang="pl-PL" smtClean="0"/>
              <a:t>19.05.2023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D01DE0F0-5E72-5F06-A556-8E9560D754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303A0200-68E7-607A-3978-D691D483E4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E2DD9-470E-4548-B7E2-79F38CD4998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04138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2954D4C-BD87-97DC-2279-88F82564DF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325144C1-38B4-366F-DF7F-35912FA7AF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7D395429-031A-D6D3-3A89-90C2962AA3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7DBE1D4B-9623-C3DD-7FB8-30A74E362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845B3-04CA-45EE-BBDA-76D7F9773025}" type="datetimeFigureOut">
              <a:rPr lang="pl-PL" smtClean="0"/>
              <a:t>19.05.2023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E1ACCBD7-79ED-2D24-675D-20266415C1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B2A2D7F5-77D9-1B17-56EB-2A5C9E830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E2DD9-470E-4548-B7E2-79F38CD4998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95128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C6C78C27-E695-A4C0-3F12-59A85BBF2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93F8A54F-010C-4F89-3117-8134C4418C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C094BCD-743C-670F-918E-9E9ABE8BDE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845B3-04CA-45EE-BBDA-76D7F9773025}" type="datetimeFigureOut">
              <a:rPr lang="pl-PL" smtClean="0"/>
              <a:t>19.05.2023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98427609-BA1B-CB33-C408-9DB97E14F5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F579C133-DF2D-4447-5D00-3487633A2C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EE2DD9-470E-4548-B7E2-79F38CD4998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23932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2.png"/><Relationship Id="rId7" Type="http://schemas.openxmlformats.org/officeDocument/2006/relationships/image" Target="../media/image3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emf"/><Relationship Id="rId5" Type="http://schemas.openxmlformats.org/officeDocument/2006/relationships/image" Target="../media/image4.png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emf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emf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emf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emf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469E4FEF-6ACB-C438-6719-7EEA109F46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9200" y="791796"/>
            <a:ext cx="4591961" cy="3575785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8C228C58-D11B-F8F9-0EA1-5F8AC9ACC6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9600" y="4192183"/>
            <a:ext cx="11721599" cy="1458241"/>
          </a:xfrm>
        </p:spPr>
        <p:txBody>
          <a:bodyPr>
            <a:normAutofit fontScale="90000"/>
            <a:scene3d>
              <a:camera prst="perspectiveFront"/>
              <a:lightRig rig="threePt" dir="t"/>
            </a:scene3d>
          </a:bodyPr>
          <a:lstStyle/>
          <a:p>
            <a:r>
              <a:rPr lang="pl-PL" sz="2800" b="1" dirty="0">
                <a:solidFill>
                  <a:srgbClr val="002060"/>
                </a:solidFill>
                <a:effectLst/>
                <a:latin typeface="Century Gothic" panose="020B0502020202020204" pitchFamily="34" charset="0"/>
                <a:ea typeface="Arial" panose="020B0604020202020204" pitchFamily="34" charset="0"/>
              </a:rPr>
              <a:t>Plan adaptacji do zmian klimatu Aglomeracji Jeleniogórskiej, </a:t>
            </a:r>
            <a:r>
              <a:rPr lang="pl-PL" sz="2200" b="1" dirty="0">
                <a:solidFill>
                  <a:srgbClr val="002060"/>
                </a:solidFill>
                <a:effectLst/>
                <a:latin typeface="Century Gothic" panose="020B0502020202020204" pitchFamily="34" charset="0"/>
                <a:ea typeface="Arial" panose="020B0604020202020204" pitchFamily="34" charset="0"/>
              </a:rPr>
              <a:t>miasta</a:t>
            </a:r>
            <a:r>
              <a:rPr lang="pl-PL" sz="2800" b="1" dirty="0">
                <a:solidFill>
                  <a:srgbClr val="002060"/>
                </a:solidFill>
                <a:effectLst/>
                <a:latin typeface="Century Gothic" panose="020B0502020202020204" pitchFamily="34" charset="0"/>
                <a:ea typeface="Arial" panose="020B0604020202020204" pitchFamily="34" charset="0"/>
              </a:rPr>
              <a:t> Jeleniej Góry oraz powiatów i gmin Aglomeracji Jeleniogórskiej (PAAJ) wraz z jego prognozą oddziaływania na środowisko</a:t>
            </a:r>
            <a:endParaRPr lang="pl-PL" sz="28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A4403209-3A86-79CC-078E-4E382801CD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0161" y="6164232"/>
            <a:ext cx="1101434" cy="44630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C11442AD-FB08-C5E1-C31E-BD989D64F8B3}"/>
              </a:ext>
            </a:extLst>
          </p:cNvPr>
          <p:cNvSpPr txBox="1"/>
          <p:nvPr/>
        </p:nvSpPr>
        <p:spPr>
          <a:xfrm>
            <a:off x="3600185" y="5814597"/>
            <a:ext cx="498650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b="1" i="1" dirty="0">
                <a:latin typeface="Century Gothic" panose="020B0502020202020204" pitchFamily="34" charset="0"/>
              </a:rPr>
              <a:t>KONSULTACJE SPOŁECZNE W RAMACH STRATEGICZNEJ </a:t>
            </a:r>
            <a:r>
              <a:rPr lang="pl-PL" sz="1600" b="1" i="1" dirty="0">
                <a:latin typeface="Century Gothic" panose="020B0502020202020204" pitchFamily="34" charset="0"/>
              </a:rPr>
              <a:t>OCENY</a:t>
            </a:r>
            <a:r>
              <a:rPr lang="pl-PL" b="1" i="1" dirty="0">
                <a:latin typeface="Century Gothic" panose="020B0502020202020204" pitchFamily="34" charset="0"/>
              </a:rPr>
              <a:t> ODDZIAŁYWANIA NA ŚRODOWISKO</a:t>
            </a:r>
            <a:endParaRPr lang="pl-PL" sz="2800" b="1" i="1" dirty="0">
              <a:latin typeface="Century Gothic" panose="020B0502020202020204" pitchFamily="34" charset="0"/>
            </a:endParaRPr>
          </a:p>
        </p:txBody>
      </p:sp>
      <p:pic>
        <p:nvPicPr>
          <p:cNvPr id="2049" name="Obraz 995897420">
            <a:extLst>
              <a:ext uri="{FF2B5EF4-FFF2-40B4-BE49-F238E27FC236}">
                <a16:creationId xmlns:a16="http://schemas.microsoft.com/office/drawing/2014/main" id="{D3A45F84-ED47-EE35-AE86-4D4512E90F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605" y="63874"/>
            <a:ext cx="1660776" cy="91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Obraz 1378713729">
            <a:extLst>
              <a:ext uri="{FF2B5EF4-FFF2-40B4-BE49-F238E27FC236}">
                <a16:creationId xmlns:a16="http://schemas.microsoft.com/office/drawing/2014/main" id="{BC53287C-5FC0-BBD7-4A64-EB0D20FBDC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7855" y="155181"/>
            <a:ext cx="958539" cy="668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F80D1123-5A66-767C-CF93-05697A13B7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91EDD477-A05D-37A3-C121-61989FA2F4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796" y="497540"/>
            <a:ext cx="10700365" cy="253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81650" algn="r"/>
              </a:tabLst>
            </a:pPr>
            <a:r>
              <a:rPr kumimoji="0" lang="pl-PL" altLang="pl-PL" sz="105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</a:t>
            </a:r>
            <a:r>
              <a:rPr kumimoji="0" lang="pl-PL" altLang="pl-PL" sz="105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  EOG 2014-2021 w ramach programu „Rozwój Lokalny”</a:t>
            </a:r>
            <a:endParaRPr kumimoji="0" lang="pl-PL" altLang="pl-PL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401561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E4CA9EAF-49C0-C96F-6FF9-501F6A55A876}"/>
              </a:ext>
            </a:extLst>
          </p:cNvPr>
          <p:cNvSpPr txBox="1"/>
          <p:nvPr/>
        </p:nvSpPr>
        <p:spPr>
          <a:xfrm>
            <a:off x="1" y="1115630"/>
            <a:ext cx="12192000" cy="461665"/>
          </a:xfrm>
          <a:prstGeom prst="rect">
            <a:avLst/>
          </a:prstGeom>
          <a:solidFill>
            <a:schemeClr val="accent2"/>
          </a:solidFill>
        </p:spPr>
        <p:txBody>
          <a:bodyPr vert="horz" wrap="square" rtlCol="0">
            <a:spAutoFit/>
          </a:bodyPr>
          <a:lstStyle/>
          <a:p>
            <a:r>
              <a:rPr lang="pl-PL" sz="2400" b="1" dirty="0">
                <a:solidFill>
                  <a:schemeClr val="bg1"/>
                </a:solidFill>
              </a:rPr>
              <a:t>WRAŻLIWOŚĆ  SEKTORÓW I OBSZARÓW </a:t>
            </a: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F4F33312-571A-E712-FBFD-2AC4117C3E0A}"/>
              </a:ext>
            </a:extLst>
          </p:cNvPr>
          <p:cNvSpPr txBox="1"/>
          <p:nvPr/>
        </p:nvSpPr>
        <p:spPr>
          <a:xfrm>
            <a:off x="89040" y="1792951"/>
            <a:ext cx="11690159" cy="457567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l-PL" sz="1400" b="1" dirty="0">
                <a:latin typeface="Century Gothic" panose="020B0502020202020204" pitchFamily="34" charset="0"/>
              </a:rPr>
              <a:t>wysoki </a:t>
            </a:r>
            <a:r>
              <a:rPr lang="pl-PL" sz="1400" dirty="0">
                <a:latin typeface="Century Gothic" panose="020B0502020202020204" pitchFamily="34" charset="0"/>
              </a:rPr>
              <a:t>demograficzny </a:t>
            </a:r>
            <a:r>
              <a:rPr lang="pl-PL" sz="1400" b="1" dirty="0">
                <a:latin typeface="Century Gothic" panose="020B0502020202020204" pitchFamily="34" charset="0"/>
              </a:rPr>
              <a:t>wskaźnik ryzyka termicznego </a:t>
            </a:r>
            <a:r>
              <a:rPr lang="pl-PL" sz="1400" dirty="0">
                <a:latin typeface="Century Gothic" panose="020B0502020202020204" pitchFamily="34" charset="0"/>
              </a:rPr>
              <a:t>(udział osób starszych i dzieci),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l-PL" sz="1400" b="1" dirty="0">
                <a:latin typeface="Century Gothic" panose="020B0502020202020204" pitchFamily="34" charset="0"/>
              </a:rPr>
              <a:t>awaryjność sieci wodociągowej</a:t>
            </a:r>
            <a:r>
              <a:rPr lang="pl-PL" sz="1400" dirty="0">
                <a:latin typeface="Century Gothic" panose="020B0502020202020204" pitchFamily="34" charset="0"/>
              </a:rPr>
              <a:t>, ubytki wody podczas </a:t>
            </a:r>
            <a:r>
              <a:rPr lang="pl-PL" sz="1400" dirty="0" err="1">
                <a:latin typeface="Century Gothic" panose="020B0502020202020204" pitchFamily="34" charset="0"/>
              </a:rPr>
              <a:t>przesyłu</a:t>
            </a:r>
            <a:r>
              <a:rPr lang="pl-PL" sz="1400" dirty="0">
                <a:latin typeface="Century Gothic" panose="020B0502020202020204" pitchFamily="34" charset="0"/>
              </a:rPr>
              <a:t>,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l-PL" sz="1400" b="1" dirty="0">
                <a:latin typeface="Century Gothic" panose="020B0502020202020204" pitchFamily="34" charset="0"/>
              </a:rPr>
              <a:t>rosnące zużycie wody oraz produkcja ścieków</a:t>
            </a:r>
            <a:r>
              <a:rPr lang="pl-PL" sz="1400" dirty="0">
                <a:latin typeface="Century Gothic" panose="020B0502020202020204" pitchFamily="34" charset="0"/>
              </a:rPr>
              <a:t>, zwłaszcza w sezonie turystycznym,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l-PL" sz="1400" b="1" dirty="0">
                <a:latin typeface="Century Gothic" panose="020B0502020202020204" pitchFamily="34" charset="0"/>
              </a:rPr>
              <a:t>duży udział terenów rolniczych </a:t>
            </a:r>
            <a:r>
              <a:rPr lang="pl-PL" sz="1400" dirty="0">
                <a:latin typeface="Century Gothic" panose="020B0502020202020204" pitchFamily="34" charset="0"/>
              </a:rPr>
              <a:t>narażonych na susze,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l-PL" sz="1400" dirty="0">
                <a:latin typeface="Century Gothic" panose="020B0502020202020204" pitchFamily="34" charset="0"/>
              </a:rPr>
              <a:t>zależność gmin turystycznych od warunków funkcjonowania turystyki,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l-PL" sz="1400" dirty="0">
                <a:latin typeface="Century Gothic" panose="020B0502020202020204" pitchFamily="34" charset="0"/>
              </a:rPr>
              <a:t>spadek odporności istniejących rozwiązań technicznych związany z wiekiem infrastruktury,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l-PL" sz="1400" b="1" dirty="0">
                <a:latin typeface="Century Gothic" panose="020B0502020202020204" pitchFamily="34" charset="0"/>
              </a:rPr>
              <a:t>niski potencjał retencyjny</a:t>
            </a:r>
            <a:r>
              <a:rPr lang="pl-PL" sz="1400" dirty="0">
                <a:latin typeface="Century Gothic" panose="020B0502020202020204" pitchFamily="34" charset="0"/>
              </a:rPr>
              <a:t>, zwłaszcza na obszarach zabudowanych,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l-PL" sz="1400" b="1" dirty="0">
                <a:latin typeface="Century Gothic" panose="020B0502020202020204" pitchFamily="34" charset="0"/>
              </a:rPr>
              <a:t>znaczne wyeksploatowanie infrastruktury przesyłowej </a:t>
            </a:r>
            <a:r>
              <a:rPr lang="pl-PL" sz="1400" dirty="0">
                <a:latin typeface="Century Gothic" panose="020B0502020202020204" pitchFamily="34" charset="0"/>
              </a:rPr>
              <a:t>(sieci energetycznych) i pozyskiwanie przeważającej ilości energii spoza granic Aglomeracji (niewielka liczba źródeł lokalnych),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l-PL" sz="1400" b="1" dirty="0">
                <a:latin typeface="Century Gothic" panose="020B0502020202020204" pitchFamily="34" charset="0"/>
              </a:rPr>
              <a:t>duży udział gatunków mało odpornych na działanie wiatru </a:t>
            </a:r>
            <a:r>
              <a:rPr lang="pl-PL" sz="1400" dirty="0">
                <a:latin typeface="Century Gothic" panose="020B0502020202020204" pitchFamily="34" charset="0"/>
              </a:rPr>
              <a:t>oraz </a:t>
            </a:r>
            <a:r>
              <a:rPr lang="pl-PL" sz="1400" b="1" dirty="0">
                <a:latin typeface="Century Gothic" panose="020B0502020202020204" pitchFamily="34" charset="0"/>
              </a:rPr>
              <a:t>dominacja gatunków drzew wrażliwych na susze w lasach</a:t>
            </a:r>
            <a:r>
              <a:rPr lang="pl-PL" sz="1400" dirty="0">
                <a:latin typeface="Century Gothic" panose="020B0502020202020204" pitchFamily="34" charset="0"/>
              </a:rPr>
              <a:t> (dominacja świerka w większości gmin),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l-PL" sz="1400" dirty="0">
                <a:latin typeface="Century Gothic" panose="020B0502020202020204" pitchFamily="34" charset="0"/>
              </a:rPr>
              <a:t>niewielki udział systemów rowów melioracyjnych dostosowanych do rzeczywistych potrzeb wodnych terenów użytkowanych rolniczo,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l-PL" sz="1400" dirty="0">
                <a:latin typeface="Century Gothic" panose="020B0502020202020204" pitchFamily="34" charset="0"/>
              </a:rPr>
              <a:t>niewielki udział terenów podmokłych. </a:t>
            </a:r>
          </a:p>
        </p:txBody>
      </p:sp>
      <p:pic>
        <p:nvPicPr>
          <p:cNvPr id="11265" name="Obraz 995897420">
            <a:extLst>
              <a:ext uri="{FF2B5EF4-FFF2-40B4-BE49-F238E27FC236}">
                <a16:creationId xmlns:a16="http://schemas.microsoft.com/office/drawing/2014/main" id="{19B17713-AEA8-0BFB-3E88-A13357112B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41" y="160575"/>
            <a:ext cx="1319213" cy="72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Obraz 1378713729">
            <a:extLst>
              <a:ext uri="{FF2B5EF4-FFF2-40B4-BE49-F238E27FC236}">
                <a16:creationId xmlns:a16="http://schemas.microsoft.com/office/drawing/2014/main" id="{635E24B9-F530-A557-E54C-002A54BA1F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9554" y="61199"/>
            <a:ext cx="1042446" cy="727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3001126-7297-D90F-15E8-4ABAC8A60B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D70942A-809E-1DF9-244B-7F51B5A54B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7295" y="245603"/>
            <a:ext cx="9055684" cy="423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81650" algn="r"/>
              </a:tabLst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81650" algn="r"/>
              </a:tabLst>
            </a:pPr>
            <a:r>
              <a:rPr kumimoji="0" lang="pl-PL" altLang="pl-PL" sz="105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  EOG 2014-2021 w ramach programu „Rozwój Lokalny”</a:t>
            </a:r>
            <a:endParaRPr kumimoji="0" lang="pl-PL" altLang="pl-PL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2138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FA8280E2-7F79-7845-565B-9098E9CFF420}"/>
              </a:ext>
            </a:extLst>
          </p:cNvPr>
          <p:cNvSpPr/>
          <p:nvPr/>
        </p:nvSpPr>
        <p:spPr>
          <a:xfrm>
            <a:off x="114300" y="790165"/>
            <a:ext cx="11963400" cy="428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AGLOMERACJA JELENIOGÓRSKA OBSZAREM ODPORNYM </a:t>
            </a:r>
            <a:r>
              <a:rPr lang="pl-PL" sz="20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pl-PL" sz="2000" b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 NEGATYWNE SKUTKI ZMIAN KLIMATU</a:t>
            </a:r>
            <a:endParaRPr lang="pl-PL" sz="200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A98A3A37-CDE3-CBAC-60E4-A60A6DAFA9F0}"/>
              </a:ext>
            </a:extLst>
          </p:cNvPr>
          <p:cNvSpPr txBox="1"/>
          <p:nvPr/>
        </p:nvSpPr>
        <p:spPr>
          <a:xfrm>
            <a:off x="114300" y="1337777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1. </a:t>
            </a:r>
            <a:r>
              <a:rPr lang="pl-PL"/>
              <a:t>ROZPOZNANIE ZASOBÓW AGLOMERACJI JELENIOGÓRSKIEJ</a:t>
            </a:r>
          </a:p>
        </p:txBody>
      </p:sp>
      <p:sp>
        <p:nvSpPr>
          <p:cNvPr id="5" name="Strzałka: w dół 4">
            <a:extLst>
              <a:ext uri="{FF2B5EF4-FFF2-40B4-BE49-F238E27FC236}">
                <a16:creationId xmlns:a16="http://schemas.microsoft.com/office/drawing/2014/main" id="{EA399BE8-B962-17CF-2B64-AD7BFE9A2D1B}"/>
              </a:ext>
            </a:extLst>
          </p:cNvPr>
          <p:cNvSpPr/>
          <p:nvPr/>
        </p:nvSpPr>
        <p:spPr>
          <a:xfrm>
            <a:off x="5629563" y="1764886"/>
            <a:ext cx="281710" cy="31762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0" name="pole tekstowe 39">
            <a:extLst>
              <a:ext uri="{FF2B5EF4-FFF2-40B4-BE49-F238E27FC236}">
                <a16:creationId xmlns:a16="http://schemas.microsoft.com/office/drawing/2014/main" id="{8A36D8D5-7355-A095-A2D9-4431101DFCCD}"/>
              </a:ext>
            </a:extLst>
          </p:cNvPr>
          <p:cNvSpPr txBox="1"/>
          <p:nvPr/>
        </p:nvSpPr>
        <p:spPr>
          <a:xfrm>
            <a:off x="114300" y="2140289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2. </a:t>
            </a:r>
            <a:r>
              <a:rPr lang="pl-PL"/>
              <a:t>STYMULOWANIE PRO-ADAPTACYJNEGO ROZWOJU</a:t>
            </a:r>
          </a:p>
        </p:txBody>
      </p:sp>
      <p:sp>
        <p:nvSpPr>
          <p:cNvPr id="42" name="Strzałka: w dół 41">
            <a:extLst>
              <a:ext uri="{FF2B5EF4-FFF2-40B4-BE49-F238E27FC236}">
                <a16:creationId xmlns:a16="http://schemas.microsoft.com/office/drawing/2014/main" id="{EB521633-8EF0-AD1A-7D2B-412F3624C7F2}"/>
              </a:ext>
            </a:extLst>
          </p:cNvPr>
          <p:cNvSpPr/>
          <p:nvPr/>
        </p:nvSpPr>
        <p:spPr>
          <a:xfrm>
            <a:off x="5629563" y="2588478"/>
            <a:ext cx="281710" cy="31762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6" name="pole tekstowe 45">
            <a:extLst>
              <a:ext uri="{FF2B5EF4-FFF2-40B4-BE49-F238E27FC236}">
                <a16:creationId xmlns:a16="http://schemas.microsoft.com/office/drawing/2014/main" id="{D3DFF3C9-17BC-EE77-4917-128FA2412200}"/>
              </a:ext>
            </a:extLst>
          </p:cNvPr>
          <p:cNvSpPr txBox="1"/>
          <p:nvPr/>
        </p:nvSpPr>
        <p:spPr>
          <a:xfrm>
            <a:off x="114300" y="2986026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3. </a:t>
            </a:r>
            <a:r>
              <a:rPr lang="pl-PL"/>
              <a:t>ZAPEWNIENIENIE KOMFROTU I BEZPIECZEŃSTWA MIESZKAŃCÓW W WARUNKACH ZMIENIAJĄCEGO SIĘ KLIMATU</a:t>
            </a:r>
          </a:p>
        </p:txBody>
      </p:sp>
      <p:sp>
        <p:nvSpPr>
          <p:cNvPr id="47" name="pole tekstowe 46">
            <a:extLst>
              <a:ext uri="{FF2B5EF4-FFF2-40B4-BE49-F238E27FC236}">
                <a16:creationId xmlns:a16="http://schemas.microsoft.com/office/drawing/2014/main" id="{D46A3878-8CA9-8C76-70F8-7B6936B492DE}"/>
              </a:ext>
            </a:extLst>
          </p:cNvPr>
          <p:cNvSpPr txBox="1"/>
          <p:nvPr/>
        </p:nvSpPr>
        <p:spPr>
          <a:xfrm>
            <a:off x="114300" y="3559403"/>
            <a:ext cx="119634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4. </a:t>
            </a:r>
            <a:r>
              <a:rPr lang="pl-PL"/>
              <a:t>OCHRONA ORAZ PODNOSZENIE ZDOLNOŚCI ADAPTACYJNYCH TERENÓW OTWARTYCH I PRZYRODNICZO CENNYCH, WRAŻLIWYCH NA NEGATYWNE SKUTKI ZMIAN KLIMATU</a:t>
            </a:r>
          </a:p>
        </p:txBody>
      </p:sp>
      <p:sp>
        <p:nvSpPr>
          <p:cNvPr id="48" name="pole tekstowe 47">
            <a:extLst>
              <a:ext uri="{FF2B5EF4-FFF2-40B4-BE49-F238E27FC236}">
                <a16:creationId xmlns:a16="http://schemas.microsoft.com/office/drawing/2014/main" id="{EB11555C-6BDE-C4AD-4A16-B065BBC6DCA1}"/>
              </a:ext>
            </a:extLst>
          </p:cNvPr>
          <p:cNvSpPr txBox="1"/>
          <p:nvPr/>
        </p:nvSpPr>
        <p:spPr>
          <a:xfrm>
            <a:off x="114300" y="4377673"/>
            <a:ext cx="119634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5. </a:t>
            </a:r>
            <a:r>
              <a:rPr lang="pl-PL"/>
              <a:t>ZAPEWNIENIE DOSTĘPU DO WODY DOBREJ JAKOŚCI ORAZ OCHRONA JEJ ZASOBÓW W OBLICZU ZAGROŻEŃ ZWIĄZANYCH ZE ZMIANAMI KLIMATU</a:t>
            </a:r>
          </a:p>
        </p:txBody>
      </p:sp>
      <p:sp>
        <p:nvSpPr>
          <p:cNvPr id="49" name="pole tekstowe 48">
            <a:extLst>
              <a:ext uri="{FF2B5EF4-FFF2-40B4-BE49-F238E27FC236}">
                <a16:creationId xmlns:a16="http://schemas.microsoft.com/office/drawing/2014/main" id="{6871696D-9295-DD7E-D4BC-DA3F0F24422A}"/>
              </a:ext>
            </a:extLst>
          </p:cNvPr>
          <p:cNvSpPr txBox="1"/>
          <p:nvPr/>
        </p:nvSpPr>
        <p:spPr>
          <a:xfrm>
            <a:off x="114300" y="5195943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6. </a:t>
            </a:r>
            <a:r>
              <a:rPr lang="pl-PL"/>
              <a:t>BUDOWA BEZPIECZEŃSTWA ENERGETYCZNEGO AJ W OPARCIU O GOSPODARKĘ NISKOEMISYJNĄ</a:t>
            </a:r>
          </a:p>
        </p:txBody>
      </p:sp>
      <p:sp>
        <p:nvSpPr>
          <p:cNvPr id="50" name="pole tekstowe 49">
            <a:extLst>
              <a:ext uri="{FF2B5EF4-FFF2-40B4-BE49-F238E27FC236}">
                <a16:creationId xmlns:a16="http://schemas.microsoft.com/office/drawing/2014/main" id="{28A44226-9BA4-A618-618E-0D9B10C6B7C5}"/>
              </a:ext>
            </a:extLst>
          </p:cNvPr>
          <p:cNvSpPr txBox="1"/>
          <p:nvPr/>
        </p:nvSpPr>
        <p:spPr>
          <a:xfrm>
            <a:off x="114300" y="5750079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7. </a:t>
            </a:r>
            <a:r>
              <a:rPr lang="pl-PL"/>
              <a:t>OCHRONA DZIEDZICTWA AGLOMERACJI JELENIOGÓRSKIEJ</a:t>
            </a:r>
          </a:p>
        </p:txBody>
      </p:sp>
      <p:sp>
        <p:nvSpPr>
          <p:cNvPr id="51" name="pole tekstowe 50">
            <a:extLst>
              <a:ext uri="{FF2B5EF4-FFF2-40B4-BE49-F238E27FC236}">
                <a16:creationId xmlns:a16="http://schemas.microsoft.com/office/drawing/2014/main" id="{B8405D75-C1F9-9370-3F25-34E35F4FC4CD}"/>
              </a:ext>
            </a:extLst>
          </p:cNvPr>
          <p:cNvSpPr txBox="1"/>
          <p:nvPr/>
        </p:nvSpPr>
        <p:spPr>
          <a:xfrm>
            <a:off x="114300" y="6418025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8. </a:t>
            </a:r>
            <a:r>
              <a:rPr lang="pl-PL"/>
              <a:t>KREOWANIE ŚWIADOMEGO SPOŁECZEŃSTWA</a:t>
            </a:r>
          </a:p>
        </p:txBody>
      </p:sp>
      <p:pic>
        <p:nvPicPr>
          <p:cNvPr id="12289" name="Obraz 995897420">
            <a:extLst>
              <a:ext uri="{FF2B5EF4-FFF2-40B4-BE49-F238E27FC236}">
                <a16:creationId xmlns:a16="http://schemas.microsoft.com/office/drawing/2014/main" id="{5D2EBB16-BACD-329A-22B7-E205F7F770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00" y="19076"/>
            <a:ext cx="1319213" cy="72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Obraz 1378713729">
            <a:extLst>
              <a:ext uri="{FF2B5EF4-FFF2-40B4-BE49-F238E27FC236}">
                <a16:creationId xmlns:a16="http://schemas.microsoft.com/office/drawing/2014/main" id="{5FF0CA79-A6C9-449B-2C9E-316F240556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9863" y="16575"/>
            <a:ext cx="876300" cy="61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B5A9383B-860E-7C2C-C734-9073A5C070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E5F97E4B-ACBA-6A6E-6FB2-4AADB1D231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2321" y="106973"/>
            <a:ext cx="9055684" cy="423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81650" algn="r"/>
              </a:tabLst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81650" algn="r"/>
              </a:tabLst>
            </a:pPr>
            <a:r>
              <a:rPr kumimoji="0" lang="pl-PL" altLang="pl-PL" sz="105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  EOG 2014-2021 w ramach programu „Rozwój Lokalny”</a:t>
            </a:r>
            <a:endParaRPr kumimoji="0" lang="pl-PL" altLang="pl-PL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08612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FA8280E2-7F79-7845-565B-9098E9CFF420}"/>
              </a:ext>
            </a:extLst>
          </p:cNvPr>
          <p:cNvSpPr/>
          <p:nvPr/>
        </p:nvSpPr>
        <p:spPr>
          <a:xfrm>
            <a:off x="114300" y="1068254"/>
            <a:ext cx="11963400" cy="428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AGLOMERACJA JELENIOGÓRSKA OBSZAREM ODPORNYM </a:t>
            </a:r>
            <a:r>
              <a:rPr lang="pl-PL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pl-PL" sz="20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 NEGATYWNE SKUTKI ZMIAN KLIMATU</a:t>
            </a:r>
            <a:endParaRPr lang="pl-PL" sz="20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A98A3A37-CDE3-CBAC-60E4-A60A6DAFA9F0}"/>
              </a:ext>
            </a:extLst>
          </p:cNvPr>
          <p:cNvSpPr txBox="1"/>
          <p:nvPr/>
        </p:nvSpPr>
        <p:spPr>
          <a:xfrm>
            <a:off x="114300" y="1894056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pl-PL" b="1" dirty="0"/>
              <a:t>CEL 1. </a:t>
            </a:r>
            <a:r>
              <a:rPr lang="pl-PL" dirty="0"/>
              <a:t>ROZPOZNANIE ZASOBÓW AGLOMERACJI JELENIOGÓRSKIEJ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0BFD38FE-A807-4174-8A9B-1B47CB631DB5}"/>
              </a:ext>
            </a:extLst>
          </p:cNvPr>
          <p:cNvSpPr txBox="1"/>
          <p:nvPr/>
        </p:nvSpPr>
        <p:spPr>
          <a:xfrm>
            <a:off x="471054" y="2729334"/>
            <a:ext cx="8044870" cy="36933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l-PL" dirty="0">
                <a:effectLst/>
                <a:ea typeface="Arial" panose="020B0604020202020204" pitchFamily="34" charset="0"/>
              </a:rPr>
              <a:t>Wykonanie inwentaryzacji przyrodniczych gmin</a:t>
            </a:r>
            <a:endParaRPr lang="pl-PL" dirty="0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0B714938-A39E-1517-91B0-14152C484C70}"/>
              </a:ext>
            </a:extLst>
          </p:cNvPr>
          <p:cNvSpPr txBox="1"/>
          <p:nvPr/>
        </p:nvSpPr>
        <p:spPr>
          <a:xfrm>
            <a:off x="471053" y="3309772"/>
            <a:ext cx="8044871" cy="36933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l-PL" dirty="0">
                <a:effectLst/>
                <a:ea typeface="Arial" panose="020B0604020202020204" pitchFamily="34" charset="0"/>
              </a:rPr>
              <a:t>Inwentaryzacja i kontrola stanu drzew na terenie gminy</a:t>
            </a:r>
            <a:endParaRPr lang="pl-PL" dirty="0"/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5EF66F8C-5CE1-4846-7E28-67B43A640114}"/>
              </a:ext>
            </a:extLst>
          </p:cNvPr>
          <p:cNvSpPr txBox="1"/>
          <p:nvPr/>
        </p:nvSpPr>
        <p:spPr>
          <a:xfrm>
            <a:off x="471052" y="3912532"/>
            <a:ext cx="8044872" cy="36933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l-PL" dirty="0">
                <a:effectLst/>
                <a:ea typeface="Arial" panose="020B0604020202020204" pitchFamily="34" charset="0"/>
              </a:rPr>
              <a:t>Zinwentaryzowanie systemu odwodnienia i sieci hydrograficznej gminy</a:t>
            </a:r>
            <a:endParaRPr lang="pl-PL" dirty="0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89D1463A-93B5-4368-8979-74E4534DB05D}"/>
              </a:ext>
            </a:extLst>
          </p:cNvPr>
          <p:cNvSpPr txBox="1"/>
          <p:nvPr/>
        </p:nvSpPr>
        <p:spPr>
          <a:xfrm>
            <a:off x="471053" y="4610997"/>
            <a:ext cx="8044873" cy="36933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l-PL" dirty="0">
                <a:effectLst/>
                <a:ea typeface="Arial" panose="020B0604020202020204" pitchFamily="34" charset="0"/>
              </a:rPr>
              <a:t>Analiza możliwości rozwoju energetyki z OZE na terenie Aglomeracji Jeleniogórskiej</a:t>
            </a:r>
            <a:endParaRPr lang="pl-PL" dirty="0"/>
          </a:p>
        </p:txBody>
      </p:sp>
      <p:pic>
        <p:nvPicPr>
          <p:cNvPr id="13313" name="Obraz 995897420">
            <a:extLst>
              <a:ext uri="{FF2B5EF4-FFF2-40B4-BE49-F238E27FC236}">
                <a16:creationId xmlns:a16="http://schemas.microsoft.com/office/drawing/2014/main" id="{8D353FE4-0549-6722-02B6-F490BDEA52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06" y="50962"/>
            <a:ext cx="1319213" cy="72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Obraz 1378713729">
            <a:extLst>
              <a:ext uri="{FF2B5EF4-FFF2-40B4-BE49-F238E27FC236}">
                <a16:creationId xmlns:a16="http://schemas.microsoft.com/office/drawing/2014/main" id="{933EA40B-B8F1-E340-2D26-BCBF1F848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8323" y="108904"/>
            <a:ext cx="959377" cy="669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3">
            <a:extLst>
              <a:ext uri="{FF2B5EF4-FFF2-40B4-BE49-F238E27FC236}">
                <a16:creationId xmlns:a16="http://schemas.microsoft.com/office/drawing/2014/main" id="{3A982665-78F1-F956-A9B8-6EDDA83EDC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1600" y="-10209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4A40AABE-AEC1-72D3-08D4-748B76FEDB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0000" y="150115"/>
            <a:ext cx="9055684" cy="700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81650" algn="r"/>
              </a:tabLst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81650" algn="r"/>
              </a:tabLst>
            </a:pPr>
            <a:r>
              <a:rPr kumimoji="0" lang="pl-PL" altLang="pl-PL" sz="105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  EOG 2014-2021 w ramach programu „Rozwój Lokalny”</a:t>
            </a:r>
            <a:endParaRPr kumimoji="0" lang="pl-PL" altLang="pl-PL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81650" algn="r"/>
              </a:tabLst>
            </a:pPr>
            <a:endParaRPr kumimoji="0" lang="pl-PL" altLang="pl-PL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7868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A98A3A37-CDE3-CBAC-60E4-A60A6DAFA9F0}"/>
              </a:ext>
            </a:extLst>
          </p:cNvPr>
          <p:cNvSpPr txBox="1"/>
          <p:nvPr/>
        </p:nvSpPr>
        <p:spPr>
          <a:xfrm>
            <a:off x="114300" y="1337777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1. </a:t>
            </a:r>
            <a:r>
              <a:rPr lang="pl-PL"/>
              <a:t>ROZPOZNANIE ZASOBÓW AGLOMERACJI JELENIOGÓRSKIEJ</a:t>
            </a:r>
          </a:p>
        </p:txBody>
      </p:sp>
      <p:sp>
        <p:nvSpPr>
          <p:cNvPr id="5" name="Strzałka: w dół 4">
            <a:extLst>
              <a:ext uri="{FF2B5EF4-FFF2-40B4-BE49-F238E27FC236}">
                <a16:creationId xmlns:a16="http://schemas.microsoft.com/office/drawing/2014/main" id="{EA399BE8-B962-17CF-2B64-AD7BFE9A2D1B}"/>
              </a:ext>
            </a:extLst>
          </p:cNvPr>
          <p:cNvSpPr/>
          <p:nvPr/>
        </p:nvSpPr>
        <p:spPr>
          <a:xfrm>
            <a:off x="5629563" y="1764886"/>
            <a:ext cx="281710" cy="31762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0" name="pole tekstowe 39">
            <a:extLst>
              <a:ext uri="{FF2B5EF4-FFF2-40B4-BE49-F238E27FC236}">
                <a16:creationId xmlns:a16="http://schemas.microsoft.com/office/drawing/2014/main" id="{8A36D8D5-7355-A095-A2D9-4431101DFCCD}"/>
              </a:ext>
            </a:extLst>
          </p:cNvPr>
          <p:cNvSpPr txBox="1"/>
          <p:nvPr/>
        </p:nvSpPr>
        <p:spPr>
          <a:xfrm>
            <a:off x="114300" y="2140289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2. </a:t>
            </a:r>
            <a:r>
              <a:rPr lang="pl-PL"/>
              <a:t>STYMULOWANIE PRO-ADAPTACYJNEGO ROZWOJU</a:t>
            </a:r>
          </a:p>
        </p:txBody>
      </p:sp>
      <p:sp>
        <p:nvSpPr>
          <p:cNvPr id="42" name="Strzałka: w dół 41">
            <a:extLst>
              <a:ext uri="{FF2B5EF4-FFF2-40B4-BE49-F238E27FC236}">
                <a16:creationId xmlns:a16="http://schemas.microsoft.com/office/drawing/2014/main" id="{EB521633-8EF0-AD1A-7D2B-412F3624C7F2}"/>
              </a:ext>
            </a:extLst>
          </p:cNvPr>
          <p:cNvSpPr/>
          <p:nvPr/>
        </p:nvSpPr>
        <p:spPr>
          <a:xfrm>
            <a:off x="5629563" y="2588478"/>
            <a:ext cx="281710" cy="31762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6" name="pole tekstowe 45">
            <a:extLst>
              <a:ext uri="{FF2B5EF4-FFF2-40B4-BE49-F238E27FC236}">
                <a16:creationId xmlns:a16="http://schemas.microsoft.com/office/drawing/2014/main" id="{D3DFF3C9-17BC-EE77-4917-128FA2412200}"/>
              </a:ext>
            </a:extLst>
          </p:cNvPr>
          <p:cNvSpPr txBox="1"/>
          <p:nvPr/>
        </p:nvSpPr>
        <p:spPr>
          <a:xfrm>
            <a:off x="114300" y="2986026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3. </a:t>
            </a:r>
            <a:r>
              <a:rPr lang="pl-PL"/>
              <a:t>ZAPEWNIENIENIE KOMFROTU I BEZPIECZEŃSTWA MIESZKAŃCÓW W WARUNKACH ZMIENIAJĄCEGO SIĘ KLIMATU</a:t>
            </a:r>
          </a:p>
        </p:txBody>
      </p:sp>
      <p:sp>
        <p:nvSpPr>
          <p:cNvPr id="47" name="pole tekstowe 46">
            <a:extLst>
              <a:ext uri="{FF2B5EF4-FFF2-40B4-BE49-F238E27FC236}">
                <a16:creationId xmlns:a16="http://schemas.microsoft.com/office/drawing/2014/main" id="{D46A3878-8CA9-8C76-70F8-7B6936B492DE}"/>
              </a:ext>
            </a:extLst>
          </p:cNvPr>
          <p:cNvSpPr txBox="1"/>
          <p:nvPr/>
        </p:nvSpPr>
        <p:spPr>
          <a:xfrm>
            <a:off x="114300" y="3559403"/>
            <a:ext cx="119634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4. </a:t>
            </a:r>
            <a:r>
              <a:rPr lang="pl-PL"/>
              <a:t>OCHRONA ORAZ PODNOSZENIE ZDOLNOŚCI ADAPTACYJNYCH TERENÓW OTWARTYCH I PRZYRODNICZO CENNYCH, WRAŻLIWYCH NA NEGATYWNE SKUTKI ZMIAN KLIMATU</a:t>
            </a:r>
          </a:p>
        </p:txBody>
      </p:sp>
      <p:sp>
        <p:nvSpPr>
          <p:cNvPr id="48" name="pole tekstowe 47">
            <a:extLst>
              <a:ext uri="{FF2B5EF4-FFF2-40B4-BE49-F238E27FC236}">
                <a16:creationId xmlns:a16="http://schemas.microsoft.com/office/drawing/2014/main" id="{EB11555C-6BDE-C4AD-4A16-B065BBC6DCA1}"/>
              </a:ext>
            </a:extLst>
          </p:cNvPr>
          <p:cNvSpPr txBox="1"/>
          <p:nvPr/>
        </p:nvSpPr>
        <p:spPr>
          <a:xfrm>
            <a:off x="114300" y="4377673"/>
            <a:ext cx="119634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5. </a:t>
            </a:r>
            <a:r>
              <a:rPr lang="pl-PL"/>
              <a:t>ZAPEWNIENIE DOSTĘPU DO WODY DOBREJ JAKOŚCI ORAZ OCHRONA JEJ ZASOBÓW W OBLICZU ZAGROŻEŃ ZWIĄZANYCH ZE ZMIANAMI KLIMATU</a:t>
            </a:r>
          </a:p>
        </p:txBody>
      </p:sp>
      <p:sp>
        <p:nvSpPr>
          <p:cNvPr id="49" name="pole tekstowe 48">
            <a:extLst>
              <a:ext uri="{FF2B5EF4-FFF2-40B4-BE49-F238E27FC236}">
                <a16:creationId xmlns:a16="http://schemas.microsoft.com/office/drawing/2014/main" id="{6871696D-9295-DD7E-D4BC-DA3F0F24422A}"/>
              </a:ext>
            </a:extLst>
          </p:cNvPr>
          <p:cNvSpPr txBox="1"/>
          <p:nvPr/>
        </p:nvSpPr>
        <p:spPr>
          <a:xfrm>
            <a:off x="114300" y="5195943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6. </a:t>
            </a:r>
            <a:r>
              <a:rPr lang="pl-PL"/>
              <a:t>BUDOWA BEZPIECZEŃSTWA ENERGETYCZNEGO AJ W OPARCIU O GOSPODARKĘ NISKOEMISYJNĄ</a:t>
            </a:r>
          </a:p>
        </p:txBody>
      </p:sp>
      <p:sp>
        <p:nvSpPr>
          <p:cNvPr id="50" name="pole tekstowe 49">
            <a:extLst>
              <a:ext uri="{FF2B5EF4-FFF2-40B4-BE49-F238E27FC236}">
                <a16:creationId xmlns:a16="http://schemas.microsoft.com/office/drawing/2014/main" id="{28A44226-9BA4-A618-618E-0D9B10C6B7C5}"/>
              </a:ext>
            </a:extLst>
          </p:cNvPr>
          <p:cNvSpPr txBox="1"/>
          <p:nvPr/>
        </p:nvSpPr>
        <p:spPr>
          <a:xfrm>
            <a:off x="114300" y="5750079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7. </a:t>
            </a:r>
            <a:r>
              <a:rPr lang="pl-PL"/>
              <a:t>OCHRONA DZIEDZICTWA AGLOMERACJI JELENIOGÓRSKIEJ</a:t>
            </a:r>
          </a:p>
        </p:txBody>
      </p:sp>
      <p:sp>
        <p:nvSpPr>
          <p:cNvPr id="51" name="pole tekstowe 50">
            <a:extLst>
              <a:ext uri="{FF2B5EF4-FFF2-40B4-BE49-F238E27FC236}">
                <a16:creationId xmlns:a16="http://schemas.microsoft.com/office/drawing/2014/main" id="{B8405D75-C1F9-9370-3F25-34E35F4FC4CD}"/>
              </a:ext>
            </a:extLst>
          </p:cNvPr>
          <p:cNvSpPr txBox="1"/>
          <p:nvPr/>
        </p:nvSpPr>
        <p:spPr>
          <a:xfrm>
            <a:off x="114300" y="6418025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8. </a:t>
            </a:r>
            <a:r>
              <a:rPr lang="pl-PL"/>
              <a:t>KREOWANIE ŚWIADOMEGO SPOŁECZEŃSTWA</a:t>
            </a:r>
          </a:p>
        </p:txBody>
      </p:sp>
      <p:pic>
        <p:nvPicPr>
          <p:cNvPr id="14337" name="Obraz 995897420">
            <a:extLst>
              <a:ext uri="{FF2B5EF4-FFF2-40B4-BE49-F238E27FC236}">
                <a16:creationId xmlns:a16="http://schemas.microsoft.com/office/drawing/2014/main" id="{72498016-BB42-FC34-899D-DC0F4B536E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685"/>
            <a:ext cx="1319213" cy="72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Obraz 1378713729">
            <a:extLst>
              <a:ext uri="{FF2B5EF4-FFF2-40B4-BE49-F238E27FC236}">
                <a16:creationId xmlns:a16="http://schemas.microsoft.com/office/drawing/2014/main" id="{A43935EC-CD2E-7B42-B39A-BE631F8754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8814" y="92582"/>
            <a:ext cx="876300" cy="61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DDE93DD5-7D80-85CC-AC89-95D4821E4D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036" y="-5711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063E2741-6869-2AE4-D76F-4EB0150260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1208" y="142391"/>
            <a:ext cx="9055684" cy="700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81650" algn="r"/>
              </a:tabLst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81650" algn="r"/>
              </a:tabLst>
            </a:pPr>
            <a:r>
              <a:rPr kumimoji="0" lang="pl-PL" altLang="pl-PL" sz="105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  EOG 2014-2021 w ramach programu „Rozwój Lokalny”</a:t>
            </a:r>
            <a:endParaRPr kumimoji="0" lang="pl-PL" altLang="pl-PL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81650" algn="r"/>
              </a:tabLst>
            </a:pPr>
            <a:endParaRPr kumimoji="0" lang="pl-PL" altLang="pl-PL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958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A98A3A37-CDE3-CBAC-60E4-A60A6DAFA9F0}"/>
              </a:ext>
            </a:extLst>
          </p:cNvPr>
          <p:cNvSpPr txBox="1"/>
          <p:nvPr/>
        </p:nvSpPr>
        <p:spPr>
          <a:xfrm>
            <a:off x="114300" y="989036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 dirty="0"/>
              <a:t>CEL 2. </a:t>
            </a:r>
            <a:r>
              <a:rPr lang="pl-PL" sz="1600" dirty="0"/>
              <a:t>STYMULOWANIE</a:t>
            </a:r>
            <a:r>
              <a:rPr lang="pl-PL" dirty="0"/>
              <a:t> PRO-ADAPTACYJNEGO ROZWOJU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60DF1715-3866-498B-5596-C6EB9BC1E4F1}"/>
              </a:ext>
            </a:extLst>
          </p:cNvPr>
          <p:cNvSpPr txBox="1"/>
          <p:nvPr/>
        </p:nvSpPr>
        <p:spPr>
          <a:xfrm>
            <a:off x="372937" y="1455039"/>
            <a:ext cx="10261605" cy="369332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pl-PL"/>
              <a:t>Plan nasadzeń drzew na terenach gminnych i powiatowych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F23F82A7-ED94-A694-4ABB-97A39280476C}"/>
              </a:ext>
            </a:extLst>
          </p:cNvPr>
          <p:cNvSpPr txBox="1"/>
          <p:nvPr/>
        </p:nvSpPr>
        <p:spPr>
          <a:xfrm>
            <a:off x="372936" y="1967002"/>
            <a:ext cx="10252362" cy="369332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pl-PL"/>
              <a:t>Plan ochrony i renaturyzacji terenów podmokłych i dolin rzecznych</a:t>
            </a: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98AC95F7-5143-00B4-B437-57FF8756A16E}"/>
              </a:ext>
            </a:extLst>
          </p:cNvPr>
          <p:cNvSpPr txBox="1"/>
          <p:nvPr/>
        </p:nvSpPr>
        <p:spPr>
          <a:xfrm>
            <a:off x="372933" y="2990928"/>
            <a:ext cx="10252365" cy="369332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pl-PL"/>
              <a:t>Plan bezpieczeństwa wody dla ujęć wód</a:t>
            </a: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AA696EB9-00A3-B839-3018-326346B61FDE}"/>
              </a:ext>
            </a:extLst>
          </p:cNvPr>
          <p:cNvSpPr txBox="1"/>
          <p:nvPr/>
        </p:nvSpPr>
        <p:spPr>
          <a:xfrm>
            <a:off x="372935" y="2478965"/>
            <a:ext cx="10252363" cy="369332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pl-PL"/>
              <a:t>Program gospodarowania wodami opadowymi i retencji gminnej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7BBD7A63-7746-5263-57E3-8BFC4CBA05D1}"/>
              </a:ext>
            </a:extLst>
          </p:cNvPr>
          <p:cNvSpPr txBox="1"/>
          <p:nvPr/>
        </p:nvSpPr>
        <p:spPr>
          <a:xfrm>
            <a:off x="382177" y="4014854"/>
            <a:ext cx="10252366" cy="36933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l-PL"/>
              <a:t>Aktualizacja dokumentów planistycznych</a:t>
            </a:r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6B5DDA66-7D66-6CA9-FA28-8DC7B8534307}"/>
              </a:ext>
            </a:extLst>
          </p:cNvPr>
          <p:cNvSpPr txBox="1"/>
          <p:nvPr/>
        </p:nvSpPr>
        <p:spPr>
          <a:xfrm>
            <a:off x="372934" y="3502891"/>
            <a:ext cx="10261609" cy="36933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l-PL"/>
              <a:t>Aktualizacja planów zaopatrzenia w ciepło, energię elektryczną i paliwa gazowe</a:t>
            </a:r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4970D6D1-22AF-9A09-8BF4-9DFE22A48B63}"/>
              </a:ext>
            </a:extLst>
          </p:cNvPr>
          <p:cNvSpPr txBox="1"/>
          <p:nvPr/>
        </p:nvSpPr>
        <p:spPr>
          <a:xfrm>
            <a:off x="382177" y="4511388"/>
            <a:ext cx="10252366" cy="369332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pl-PL"/>
              <a:t>Egzekwowanie od inwestorów konieczności podłączania się do sieci wodociągowej z istniejącego przyłącza</a:t>
            </a:r>
          </a:p>
        </p:txBody>
      </p:sp>
      <p:sp>
        <p:nvSpPr>
          <p:cNvPr id="14" name="pole tekstowe 13">
            <a:extLst>
              <a:ext uri="{FF2B5EF4-FFF2-40B4-BE49-F238E27FC236}">
                <a16:creationId xmlns:a16="http://schemas.microsoft.com/office/drawing/2014/main" id="{1F2482EC-4908-B0C9-448F-7FA1A65EDB54}"/>
              </a:ext>
            </a:extLst>
          </p:cNvPr>
          <p:cNvSpPr txBox="1"/>
          <p:nvPr/>
        </p:nvSpPr>
        <p:spPr>
          <a:xfrm>
            <a:off x="372934" y="4984856"/>
            <a:ext cx="10252366" cy="369332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pl-PL"/>
              <a:t>Weryfikacja lokalizacji indywidualnych rozwiązań oczyszczania ścieków w kontekście zagrożeń dla wód </a:t>
            </a:r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A728F8BE-DD88-9886-9A5A-57071DEF781A}"/>
              </a:ext>
            </a:extLst>
          </p:cNvPr>
          <p:cNvSpPr txBox="1"/>
          <p:nvPr/>
        </p:nvSpPr>
        <p:spPr>
          <a:xfrm>
            <a:off x="382177" y="5457797"/>
            <a:ext cx="10252366" cy="369332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pl-PL"/>
              <a:t>Wprowadzenie wymogu zapewnienia rozwiązań retencyjnych w nowych inwestycjach</a:t>
            </a:r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id="{36B4E357-C54D-6D4B-0525-93C270DAB139}"/>
              </a:ext>
            </a:extLst>
          </p:cNvPr>
          <p:cNvSpPr txBox="1"/>
          <p:nvPr/>
        </p:nvSpPr>
        <p:spPr>
          <a:xfrm>
            <a:off x="382177" y="5950023"/>
            <a:ext cx="10252366" cy="369332"/>
          </a:xfrm>
          <a:prstGeom prst="rect">
            <a:avLst/>
          </a:prstGeom>
          <a:noFill/>
          <a:ln w="19050"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pl-PL"/>
              <a:t>Współpraca w zakresie gospodarowania wodami – utworzenie ciała doradczego</a:t>
            </a:r>
          </a:p>
        </p:txBody>
      </p:sp>
      <p:sp>
        <p:nvSpPr>
          <p:cNvPr id="18" name="Prostokąt 17">
            <a:extLst>
              <a:ext uri="{FF2B5EF4-FFF2-40B4-BE49-F238E27FC236}">
                <a16:creationId xmlns:a16="http://schemas.microsoft.com/office/drawing/2014/main" id="{4DC1492E-B81D-F5EF-8F8C-705065BD076B}"/>
              </a:ext>
            </a:extLst>
          </p:cNvPr>
          <p:cNvSpPr/>
          <p:nvPr/>
        </p:nvSpPr>
        <p:spPr>
          <a:xfrm>
            <a:off x="10751135" y="1458895"/>
            <a:ext cx="1326565" cy="1905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>
                <a:solidFill>
                  <a:schemeClr val="accent6"/>
                </a:solidFill>
              </a:rPr>
              <a:t>PLANY</a:t>
            </a:r>
          </a:p>
        </p:txBody>
      </p:sp>
      <p:sp>
        <p:nvSpPr>
          <p:cNvPr id="19" name="Prostokąt 18">
            <a:extLst>
              <a:ext uri="{FF2B5EF4-FFF2-40B4-BE49-F238E27FC236}">
                <a16:creationId xmlns:a16="http://schemas.microsoft.com/office/drawing/2014/main" id="{FBB6FAB9-0FF5-68D9-0C6B-24C96B8428D7}"/>
              </a:ext>
            </a:extLst>
          </p:cNvPr>
          <p:cNvSpPr/>
          <p:nvPr/>
        </p:nvSpPr>
        <p:spPr>
          <a:xfrm>
            <a:off x="10751135" y="3507569"/>
            <a:ext cx="1326565" cy="8870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200" b="1">
                <a:solidFill>
                  <a:schemeClr val="accent1"/>
                </a:solidFill>
              </a:rPr>
              <a:t>AKTUALIZACJE</a:t>
            </a:r>
          </a:p>
        </p:txBody>
      </p:sp>
      <p:sp>
        <p:nvSpPr>
          <p:cNvPr id="20" name="Prostokąt 19">
            <a:extLst>
              <a:ext uri="{FF2B5EF4-FFF2-40B4-BE49-F238E27FC236}">
                <a16:creationId xmlns:a16="http://schemas.microsoft.com/office/drawing/2014/main" id="{9DCB4480-C42A-E588-824E-24393F4FDDAE}"/>
              </a:ext>
            </a:extLst>
          </p:cNvPr>
          <p:cNvSpPr/>
          <p:nvPr/>
        </p:nvSpPr>
        <p:spPr>
          <a:xfrm>
            <a:off x="10751135" y="4511388"/>
            <a:ext cx="1326565" cy="13157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200" b="1">
                <a:solidFill>
                  <a:schemeClr val="accent2"/>
                </a:solidFill>
              </a:rPr>
              <a:t>ORGANIZACYJNO-PRAWNE</a:t>
            </a:r>
          </a:p>
        </p:txBody>
      </p:sp>
      <p:sp>
        <p:nvSpPr>
          <p:cNvPr id="21" name="pole tekstowe 20">
            <a:extLst>
              <a:ext uri="{FF2B5EF4-FFF2-40B4-BE49-F238E27FC236}">
                <a16:creationId xmlns:a16="http://schemas.microsoft.com/office/drawing/2014/main" id="{38A2AE93-40AB-C35F-FCE6-4B3A5F7547D8}"/>
              </a:ext>
            </a:extLst>
          </p:cNvPr>
          <p:cNvSpPr txBox="1"/>
          <p:nvPr/>
        </p:nvSpPr>
        <p:spPr>
          <a:xfrm>
            <a:off x="382177" y="6406824"/>
            <a:ext cx="10252366" cy="369332"/>
          </a:xfrm>
          <a:prstGeom prst="rect">
            <a:avLst/>
          </a:prstGeom>
          <a:noFill/>
          <a:ln w="19050"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pl-PL"/>
              <a:t>Zachęty dla mieszkańców do podejmowania działań pro-adaptacyjnych na swoich posesjach</a:t>
            </a:r>
          </a:p>
        </p:txBody>
      </p:sp>
      <p:sp>
        <p:nvSpPr>
          <p:cNvPr id="22" name="Prostokąt 21">
            <a:extLst>
              <a:ext uri="{FF2B5EF4-FFF2-40B4-BE49-F238E27FC236}">
                <a16:creationId xmlns:a16="http://schemas.microsoft.com/office/drawing/2014/main" id="{1678ABC7-8D5F-2CA9-6782-F055535D6A9B}"/>
              </a:ext>
            </a:extLst>
          </p:cNvPr>
          <p:cNvSpPr/>
          <p:nvPr/>
        </p:nvSpPr>
        <p:spPr>
          <a:xfrm>
            <a:off x="10751134" y="5950023"/>
            <a:ext cx="1326565" cy="82613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200" b="1">
                <a:solidFill>
                  <a:schemeClr val="accent4">
                    <a:lumMod val="75000"/>
                  </a:schemeClr>
                </a:solidFill>
              </a:rPr>
              <a:t>AKTYWIZUJĄCE</a:t>
            </a:r>
          </a:p>
        </p:txBody>
      </p:sp>
      <p:pic>
        <p:nvPicPr>
          <p:cNvPr id="15361" name="Obraz 995897420">
            <a:extLst>
              <a:ext uri="{FF2B5EF4-FFF2-40B4-BE49-F238E27FC236}">
                <a16:creationId xmlns:a16="http://schemas.microsoft.com/office/drawing/2014/main" id="{CE86BE9E-3302-8305-726C-D45E04D07C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130"/>
            <a:ext cx="1319213" cy="72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Obraz 1378713729">
            <a:extLst>
              <a:ext uri="{FF2B5EF4-FFF2-40B4-BE49-F238E27FC236}">
                <a16:creationId xmlns:a16="http://schemas.microsoft.com/office/drawing/2014/main" id="{8DBF375E-60E1-C36B-37C6-F191236E7D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000" y="21990"/>
            <a:ext cx="1032000" cy="719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3">
            <a:extLst>
              <a:ext uri="{FF2B5EF4-FFF2-40B4-BE49-F238E27FC236}">
                <a16:creationId xmlns:a16="http://schemas.microsoft.com/office/drawing/2014/main" id="{CEBC3DBB-FB84-7F73-479C-DB70938AB9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23" name="Rectangle 4">
            <a:extLst>
              <a:ext uri="{FF2B5EF4-FFF2-40B4-BE49-F238E27FC236}">
                <a16:creationId xmlns:a16="http://schemas.microsoft.com/office/drawing/2014/main" id="{266B92C1-6F81-FBC4-A9F8-3AB5E2F4E8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8158" y="117466"/>
            <a:ext cx="9055684" cy="700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81650" algn="r"/>
              </a:tabLst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81650" algn="r"/>
              </a:tabLst>
            </a:pPr>
            <a:r>
              <a:rPr kumimoji="0" lang="pl-PL" altLang="pl-PL" sz="105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  EOG 2014-2021 w ramach programu „Rozwój Lokalny”</a:t>
            </a:r>
            <a:endParaRPr kumimoji="0" lang="pl-PL" altLang="pl-PL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81650" algn="r"/>
              </a:tabLst>
            </a:pPr>
            <a:endParaRPr kumimoji="0" lang="pl-PL" altLang="pl-PL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22815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FA8280E2-7F79-7845-565B-9098E9CFF420}"/>
              </a:ext>
            </a:extLst>
          </p:cNvPr>
          <p:cNvSpPr/>
          <p:nvPr/>
        </p:nvSpPr>
        <p:spPr>
          <a:xfrm>
            <a:off x="114300" y="738589"/>
            <a:ext cx="11963400" cy="428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AGLOMERACJA JELENIOGÓRSKA OBSZAREM ODPORNYM </a:t>
            </a:r>
            <a:r>
              <a:rPr lang="pl-PL" sz="20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pl-PL" sz="2000" b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 NEGATYWNE SKUTKI ZMIAN KLIMATU</a:t>
            </a:r>
            <a:endParaRPr lang="pl-PL" sz="200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A98A3A37-CDE3-CBAC-60E4-A60A6DAFA9F0}"/>
              </a:ext>
            </a:extLst>
          </p:cNvPr>
          <p:cNvSpPr txBox="1"/>
          <p:nvPr/>
        </p:nvSpPr>
        <p:spPr>
          <a:xfrm>
            <a:off x="114300" y="1337777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1. </a:t>
            </a:r>
            <a:r>
              <a:rPr lang="pl-PL"/>
              <a:t>ROZPOZNANIE ZASOBÓW AGLOMERACJI JELENIOGÓRSKIEJ</a:t>
            </a:r>
          </a:p>
        </p:txBody>
      </p:sp>
      <p:sp>
        <p:nvSpPr>
          <p:cNvPr id="5" name="Strzałka: w dół 4">
            <a:extLst>
              <a:ext uri="{FF2B5EF4-FFF2-40B4-BE49-F238E27FC236}">
                <a16:creationId xmlns:a16="http://schemas.microsoft.com/office/drawing/2014/main" id="{EA399BE8-B962-17CF-2B64-AD7BFE9A2D1B}"/>
              </a:ext>
            </a:extLst>
          </p:cNvPr>
          <p:cNvSpPr/>
          <p:nvPr/>
        </p:nvSpPr>
        <p:spPr>
          <a:xfrm>
            <a:off x="5629563" y="1764886"/>
            <a:ext cx="281710" cy="31762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0" name="pole tekstowe 39">
            <a:extLst>
              <a:ext uri="{FF2B5EF4-FFF2-40B4-BE49-F238E27FC236}">
                <a16:creationId xmlns:a16="http://schemas.microsoft.com/office/drawing/2014/main" id="{8A36D8D5-7355-A095-A2D9-4431101DFCCD}"/>
              </a:ext>
            </a:extLst>
          </p:cNvPr>
          <p:cNvSpPr txBox="1"/>
          <p:nvPr/>
        </p:nvSpPr>
        <p:spPr>
          <a:xfrm>
            <a:off x="114300" y="2140289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2. </a:t>
            </a:r>
            <a:r>
              <a:rPr lang="pl-PL"/>
              <a:t>STYMULOWANIE PRO-ADAPTACYJNEGO ROZWOJU</a:t>
            </a:r>
          </a:p>
        </p:txBody>
      </p:sp>
      <p:sp>
        <p:nvSpPr>
          <p:cNvPr id="42" name="Strzałka: w dół 41">
            <a:extLst>
              <a:ext uri="{FF2B5EF4-FFF2-40B4-BE49-F238E27FC236}">
                <a16:creationId xmlns:a16="http://schemas.microsoft.com/office/drawing/2014/main" id="{EB521633-8EF0-AD1A-7D2B-412F3624C7F2}"/>
              </a:ext>
            </a:extLst>
          </p:cNvPr>
          <p:cNvSpPr/>
          <p:nvPr/>
        </p:nvSpPr>
        <p:spPr>
          <a:xfrm>
            <a:off x="5629563" y="2588478"/>
            <a:ext cx="281710" cy="31762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6" name="pole tekstowe 45">
            <a:extLst>
              <a:ext uri="{FF2B5EF4-FFF2-40B4-BE49-F238E27FC236}">
                <a16:creationId xmlns:a16="http://schemas.microsoft.com/office/drawing/2014/main" id="{D3DFF3C9-17BC-EE77-4917-128FA2412200}"/>
              </a:ext>
            </a:extLst>
          </p:cNvPr>
          <p:cNvSpPr txBox="1"/>
          <p:nvPr/>
        </p:nvSpPr>
        <p:spPr>
          <a:xfrm>
            <a:off x="114300" y="2986026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3. </a:t>
            </a:r>
            <a:r>
              <a:rPr lang="pl-PL"/>
              <a:t>ZAPEWNIENIENIE KOMFROTU I BEZPIECZEŃSTWA MIESZKAŃCÓW W WARUNKACH ZMIENIAJĄCEGO SIĘ KLIMATU</a:t>
            </a:r>
          </a:p>
        </p:txBody>
      </p:sp>
      <p:sp>
        <p:nvSpPr>
          <p:cNvPr id="47" name="pole tekstowe 46">
            <a:extLst>
              <a:ext uri="{FF2B5EF4-FFF2-40B4-BE49-F238E27FC236}">
                <a16:creationId xmlns:a16="http://schemas.microsoft.com/office/drawing/2014/main" id="{D46A3878-8CA9-8C76-70F8-7B6936B492DE}"/>
              </a:ext>
            </a:extLst>
          </p:cNvPr>
          <p:cNvSpPr txBox="1"/>
          <p:nvPr/>
        </p:nvSpPr>
        <p:spPr>
          <a:xfrm>
            <a:off x="114300" y="3559403"/>
            <a:ext cx="119634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4. </a:t>
            </a:r>
            <a:r>
              <a:rPr lang="pl-PL"/>
              <a:t>OCHRONA ORAZ PODNOSZENIE ZDOLNOŚCI ADAPTACYJNYCH TERENÓW OTWARTYCH I PRZYRODNICZO CENNYCH, WRAŻLIWYCH NA NEGATYWNE SKUTKI ZMIAN KLIMATU</a:t>
            </a:r>
          </a:p>
        </p:txBody>
      </p:sp>
      <p:sp>
        <p:nvSpPr>
          <p:cNvPr id="48" name="pole tekstowe 47">
            <a:extLst>
              <a:ext uri="{FF2B5EF4-FFF2-40B4-BE49-F238E27FC236}">
                <a16:creationId xmlns:a16="http://schemas.microsoft.com/office/drawing/2014/main" id="{EB11555C-6BDE-C4AD-4A16-B065BBC6DCA1}"/>
              </a:ext>
            </a:extLst>
          </p:cNvPr>
          <p:cNvSpPr txBox="1"/>
          <p:nvPr/>
        </p:nvSpPr>
        <p:spPr>
          <a:xfrm>
            <a:off x="114300" y="4377673"/>
            <a:ext cx="119634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5. </a:t>
            </a:r>
            <a:r>
              <a:rPr lang="pl-PL"/>
              <a:t>ZAPEWNIENIE DOSTĘPU DO WODY DOBREJ JAKOŚCI ORAZ OCHRONA JEJ ZASOBÓW W OBLICZU ZAGROŻEŃ ZWIĄZANYCH ZE ZMIANAMI KLIMATU</a:t>
            </a:r>
          </a:p>
        </p:txBody>
      </p:sp>
      <p:sp>
        <p:nvSpPr>
          <p:cNvPr id="49" name="pole tekstowe 48">
            <a:extLst>
              <a:ext uri="{FF2B5EF4-FFF2-40B4-BE49-F238E27FC236}">
                <a16:creationId xmlns:a16="http://schemas.microsoft.com/office/drawing/2014/main" id="{6871696D-9295-DD7E-D4BC-DA3F0F24422A}"/>
              </a:ext>
            </a:extLst>
          </p:cNvPr>
          <p:cNvSpPr txBox="1"/>
          <p:nvPr/>
        </p:nvSpPr>
        <p:spPr>
          <a:xfrm>
            <a:off x="114300" y="5195943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6. </a:t>
            </a:r>
            <a:r>
              <a:rPr lang="pl-PL"/>
              <a:t>BUDOWA BEZPIECZEŃSTWA ENERGETYCZNEGO AJ W OPARCIU O GOSPODARKĘ NISKOEMISYJNĄ</a:t>
            </a:r>
          </a:p>
        </p:txBody>
      </p:sp>
      <p:sp>
        <p:nvSpPr>
          <p:cNvPr id="50" name="pole tekstowe 49">
            <a:extLst>
              <a:ext uri="{FF2B5EF4-FFF2-40B4-BE49-F238E27FC236}">
                <a16:creationId xmlns:a16="http://schemas.microsoft.com/office/drawing/2014/main" id="{28A44226-9BA4-A618-618E-0D9B10C6B7C5}"/>
              </a:ext>
            </a:extLst>
          </p:cNvPr>
          <p:cNvSpPr txBox="1"/>
          <p:nvPr/>
        </p:nvSpPr>
        <p:spPr>
          <a:xfrm>
            <a:off x="114300" y="5750079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7. </a:t>
            </a:r>
            <a:r>
              <a:rPr lang="pl-PL"/>
              <a:t>OCHRONA DZIEDZICTWA AGLOMERACJI JELENIOGÓRSKIEJ</a:t>
            </a:r>
          </a:p>
        </p:txBody>
      </p:sp>
      <p:sp>
        <p:nvSpPr>
          <p:cNvPr id="51" name="pole tekstowe 50">
            <a:extLst>
              <a:ext uri="{FF2B5EF4-FFF2-40B4-BE49-F238E27FC236}">
                <a16:creationId xmlns:a16="http://schemas.microsoft.com/office/drawing/2014/main" id="{B8405D75-C1F9-9370-3F25-34E35F4FC4CD}"/>
              </a:ext>
            </a:extLst>
          </p:cNvPr>
          <p:cNvSpPr txBox="1"/>
          <p:nvPr/>
        </p:nvSpPr>
        <p:spPr>
          <a:xfrm>
            <a:off x="114300" y="6418025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8. </a:t>
            </a:r>
            <a:r>
              <a:rPr lang="pl-PL"/>
              <a:t>KREOWANIE ŚWIADOMEGO SPOŁECZEŃSTWA</a:t>
            </a:r>
          </a:p>
        </p:txBody>
      </p:sp>
      <p:pic>
        <p:nvPicPr>
          <p:cNvPr id="16385" name="Obraz 995897420">
            <a:extLst>
              <a:ext uri="{FF2B5EF4-FFF2-40B4-BE49-F238E27FC236}">
                <a16:creationId xmlns:a16="http://schemas.microsoft.com/office/drawing/2014/main" id="{492598B9-6F00-62E7-C769-DFD3D0C131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" y="8962"/>
            <a:ext cx="1319213" cy="72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Obraz 1378713729">
            <a:extLst>
              <a:ext uri="{FF2B5EF4-FFF2-40B4-BE49-F238E27FC236}">
                <a16:creationId xmlns:a16="http://schemas.microsoft.com/office/drawing/2014/main" id="{9F2B5F0D-9DF2-29C5-2DD5-49DFA1EBB0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5700" y="41432"/>
            <a:ext cx="876300" cy="61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73BB7795-F74D-A78B-1720-8C2C7F3DD2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BCE7B96E-723B-F3CA-89D3-1A4535CF74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9464" y="70643"/>
            <a:ext cx="9055684" cy="700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81650" algn="r"/>
              </a:tabLst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81650" algn="r"/>
              </a:tabLst>
            </a:pPr>
            <a:r>
              <a:rPr kumimoji="0" lang="pl-PL" altLang="pl-PL" sz="105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  EOG 2014-2021 w ramach programu „Rozwój Lokalny”</a:t>
            </a:r>
            <a:endParaRPr kumimoji="0" lang="pl-PL" altLang="pl-PL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81650" algn="r"/>
              </a:tabLst>
            </a:pPr>
            <a:endParaRPr kumimoji="0" lang="pl-PL" altLang="pl-PL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57293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FA8280E2-7F79-7845-565B-9098E9CFF420}"/>
              </a:ext>
            </a:extLst>
          </p:cNvPr>
          <p:cNvSpPr/>
          <p:nvPr/>
        </p:nvSpPr>
        <p:spPr>
          <a:xfrm>
            <a:off x="114300" y="791831"/>
            <a:ext cx="11963400" cy="428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AGLOMERACJA JELENIOGÓRSKA OBSZAREM ODPORNYM </a:t>
            </a:r>
            <a:r>
              <a:rPr lang="pl-PL" sz="20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pl-PL" sz="2000" b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 NEGATYWNE SKUTKI ZMIAN KLIMATU</a:t>
            </a:r>
            <a:endParaRPr lang="pl-PL" sz="200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707517F9-F055-90B1-0873-30A463BDEFE9}"/>
              </a:ext>
            </a:extLst>
          </p:cNvPr>
          <p:cNvSpPr txBox="1"/>
          <p:nvPr/>
        </p:nvSpPr>
        <p:spPr>
          <a:xfrm>
            <a:off x="114300" y="1315253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3. </a:t>
            </a:r>
            <a:r>
              <a:rPr lang="pl-PL"/>
              <a:t>ZAPEWNIENIENIE KOMFROTU I BEZPIECZEŃSTWA MIESZKAŃCÓW W WARUNKACH ZMIENIAJĄCEGO SIĘ KLIMATU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D2A40BBA-C48D-C0CD-D663-13E80FC815FB}"/>
              </a:ext>
            </a:extLst>
          </p:cNvPr>
          <p:cNvSpPr txBox="1"/>
          <p:nvPr/>
        </p:nvSpPr>
        <p:spPr>
          <a:xfrm>
            <a:off x="415635" y="1832624"/>
            <a:ext cx="8894618" cy="36933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l-PL"/>
              <a:t>Zwiększenie potencjału adaptacyjnego rynków i przestrzeni publicznych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8C54DD20-6CA5-42F8-E30D-9CE8068E25D2}"/>
              </a:ext>
            </a:extLst>
          </p:cNvPr>
          <p:cNvSpPr txBox="1"/>
          <p:nvPr/>
        </p:nvSpPr>
        <p:spPr>
          <a:xfrm>
            <a:off x="415635" y="2346423"/>
            <a:ext cx="8894618" cy="36933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l-PL">
                <a:effectLst/>
                <a:ea typeface="Arial" panose="020B0604020202020204" pitchFamily="34" charset="0"/>
              </a:rPr>
              <a:t>Zacienianie terenów rekreacyjnych</a:t>
            </a:r>
            <a:endParaRPr lang="pl-PL"/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81128E26-5CC3-ED1A-66DC-5AB0C6ABF5D1}"/>
              </a:ext>
            </a:extLst>
          </p:cNvPr>
          <p:cNvSpPr txBox="1"/>
          <p:nvPr/>
        </p:nvSpPr>
        <p:spPr>
          <a:xfrm>
            <a:off x="415634" y="2860222"/>
            <a:ext cx="8894619" cy="36933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l-PL">
                <a:effectLst/>
                <a:ea typeface="Arial" panose="020B0604020202020204" pitchFamily="34" charset="0"/>
              </a:rPr>
              <a:t>Budowa rozwiązań błękitno-zielonej infrastruktury na terenach gminnych i powiatowych</a:t>
            </a:r>
            <a:endParaRPr lang="pl-PL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95B00826-EB48-C4FE-3358-1095AB34EEAA}"/>
              </a:ext>
            </a:extLst>
          </p:cNvPr>
          <p:cNvSpPr txBox="1"/>
          <p:nvPr/>
        </p:nvSpPr>
        <p:spPr>
          <a:xfrm>
            <a:off x="415634" y="3374021"/>
            <a:ext cx="8894620" cy="36933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l-PL">
                <a:effectLst/>
                <a:ea typeface="Arial" panose="020B0604020202020204" pitchFamily="34" charset="0"/>
              </a:rPr>
              <a:t>Rozwój zieleni urządzonej na terenach zabudowanych</a:t>
            </a:r>
            <a:endParaRPr lang="pl-PL"/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3947259B-3A61-22A4-D631-193DB428167A}"/>
              </a:ext>
            </a:extLst>
          </p:cNvPr>
          <p:cNvSpPr txBox="1"/>
          <p:nvPr/>
        </p:nvSpPr>
        <p:spPr>
          <a:xfrm>
            <a:off x="415634" y="3887820"/>
            <a:ext cx="8894620" cy="36933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l-PL"/>
              <a:t>Wyposażanie budynków użyteczności publicznej w wydajne systemy klimatyzacji i wentylacji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2B69B55B-5E4C-8E4D-CFB4-75700FAF4199}"/>
              </a:ext>
            </a:extLst>
          </p:cNvPr>
          <p:cNvSpPr txBox="1"/>
          <p:nvPr/>
        </p:nvSpPr>
        <p:spPr>
          <a:xfrm>
            <a:off x="415634" y="4401619"/>
            <a:ext cx="8894620" cy="36933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l-PL"/>
              <a:t>Scenariusze postępowania w przypadku wystąpienia zdarzeń ekstremalnych</a:t>
            </a:r>
          </a:p>
        </p:txBody>
      </p:sp>
      <p:pic>
        <p:nvPicPr>
          <p:cNvPr id="12" name="Picture 9">
            <a:extLst>
              <a:ext uri="{FF2B5EF4-FFF2-40B4-BE49-F238E27FC236}">
                <a16:creationId xmlns:a16="http://schemas.microsoft.com/office/drawing/2014/main" id="{D98BD410-9735-B421-B16F-8E890E4793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4875372"/>
            <a:ext cx="2549525" cy="1911985"/>
          </a:xfrm>
          <a:prstGeom prst="rect">
            <a:avLst/>
          </a:prstGeom>
          <a:noFill/>
        </p:spPr>
      </p:pic>
      <p:pic>
        <p:nvPicPr>
          <p:cNvPr id="13" name="Picture 194234104">
            <a:extLst>
              <a:ext uri="{FF2B5EF4-FFF2-40B4-BE49-F238E27FC236}">
                <a16:creationId xmlns:a16="http://schemas.microsoft.com/office/drawing/2014/main" id="{12F8BBB2-C689-64AB-CF4C-16FADCE318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7277" y="4875372"/>
            <a:ext cx="2549835" cy="1911985"/>
          </a:xfrm>
          <a:prstGeom prst="rect">
            <a:avLst/>
          </a:prstGeom>
        </p:spPr>
      </p:pic>
      <p:pic>
        <p:nvPicPr>
          <p:cNvPr id="14" name="Picture 28">
            <a:extLst>
              <a:ext uri="{FF2B5EF4-FFF2-40B4-BE49-F238E27FC236}">
                <a16:creationId xmlns:a16="http://schemas.microsoft.com/office/drawing/2014/main" id="{C1C3906C-1E12-ED82-9EF9-3B38735B47C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565" y="4871348"/>
            <a:ext cx="2880284" cy="19203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34">
            <a:extLst>
              <a:ext uri="{FF2B5EF4-FFF2-40B4-BE49-F238E27FC236}">
                <a16:creationId xmlns:a16="http://schemas.microsoft.com/office/drawing/2014/main" id="{EE80972F-D985-9D03-E19B-90305566A6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303" y="4871348"/>
            <a:ext cx="2880284" cy="19163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09" name="Obraz 995897420">
            <a:extLst>
              <a:ext uri="{FF2B5EF4-FFF2-40B4-BE49-F238E27FC236}">
                <a16:creationId xmlns:a16="http://schemas.microsoft.com/office/drawing/2014/main" id="{7A1B123A-0515-CB5D-4F86-6B4E1E1970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048"/>
            <a:ext cx="1319213" cy="72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Obraz 1378713729">
            <a:extLst>
              <a:ext uri="{FF2B5EF4-FFF2-40B4-BE49-F238E27FC236}">
                <a16:creationId xmlns:a16="http://schemas.microsoft.com/office/drawing/2014/main" id="{D5828564-C6F1-DA64-347B-D86BC2EBF4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1400" y="70273"/>
            <a:ext cx="876300" cy="61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3">
            <a:extLst>
              <a:ext uri="{FF2B5EF4-FFF2-40B4-BE49-F238E27FC236}">
                <a16:creationId xmlns:a16="http://schemas.microsoft.com/office/drawing/2014/main" id="{40E4F98A-B5EF-FA05-C032-3402F9F3BC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8" name="Rectangle 4">
            <a:extLst>
              <a:ext uri="{FF2B5EF4-FFF2-40B4-BE49-F238E27FC236}">
                <a16:creationId xmlns:a16="http://schemas.microsoft.com/office/drawing/2014/main" id="{B22C3BF1-207D-ED19-1E6C-8A138A91C4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5782" y="154503"/>
            <a:ext cx="9055684" cy="700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81650" algn="r"/>
              </a:tabLst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81650" algn="r"/>
              </a:tabLst>
            </a:pPr>
            <a:r>
              <a:rPr kumimoji="0" lang="pl-PL" altLang="pl-PL" sz="105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  EOG 2014-2021 w ramach programu „Rozwój Lokalny”</a:t>
            </a:r>
            <a:endParaRPr kumimoji="0" lang="pl-PL" altLang="pl-PL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81650" algn="r"/>
              </a:tabLst>
            </a:pPr>
            <a:endParaRPr kumimoji="0" lang="pl-PL" altLang="pl-PL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19848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FA8280E2-7F79-7845-565B-9098E9CFF420}"/>
              </a:ext>
            </a:extLst>
          </p:cNvPr>
          <p:cNvSpPr/>
          <p:nvPr/>
        </p:nvSpPr>
        <p:spPr>
          <a:xfrm>
            <a:off x="114300" y="789723"/>
            <a:ext cx="11963400" cy="428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AGLOMERACJA JELENIOGÓRSKA OBSZAREM ODPORNYM </a:t>
            </a:r>
            <a:r>
              <a:rPr lang="pl-PL" sz="20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pl-PL" sz="2000" b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 NEGATYWNE SKUTKI ZMIAN KLIMATU</a:t>
            </a:r>
            <a:endParaRPr lang="pl-PL" sz="200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A98A3A37-CDE3-CBAC-60E4-A60A6DAFA9F0}"/>
              </a:ext>
            </a:extLst>
          </p:cNvPr>
          <p:cNvSpPr txBox="1"/>
          <p:nvPr/>
        </p:nvSpPr>
        <p:spPr>
          <a:xfrm>
            <a:off x="114300" y="1337777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1. </a:t>
            </a:r>
            <a:r>
              <a:rPr lang="pl-PL"/>
              <a:t>ROZPOZNANIE ZASOBÓW AGLOMERACJI JELENIOGÓRSKIEJ</a:t>
            </a:r>
          </a:p>
        </p:txBody>
      </p:sp>
      <p:sp>
        <p:nvSpPr>
          <p:cNvPr id="5" name="Strzałka: w dół 4">
            <a:extLst>
              <a:ext uri="{FF2B5EF4-FFF2-40B4-BE49-F238E27FC236}">
                <a16:creationId xmlns:a16="http://schemas.microsoft.com/office/drawing/2014/main" id="{EA399BE8-B962-17CF-2B64-AD7BFE9A2D1B}"/>
              </a:ext>
            </a:extLst>
          </p:cNvPr>
          <p:cNvSpPr/>
          <p:nvPr/>
        </p:nvSpPr>
        <p:spPr>
          <a:xfrm>
            <a:off x="5629563" y="1764886"/>
            <a:ext cx="281710" cy="31762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0" name="pole tekstowe 39">
            <a:extLst>
              <a:ext uri="{FF2B5EF4-FFF2-40B4-BE49-F238E27FC236}">
                <a16:creationId xmlns:a16="http://schemas.microsoft.com/office/drawing/2014/main" id="{8A36D8D5-7355-A095-A2D9-4431101DFCCD}"/>
              </a:ext>
            </a:extLst>
          </p:cNvPr>
          <p:cNvSpPr txBox="1"/>
          <p:nvPr/>
        </p:nvSpPr>
        <p:spPr>
          <a:xfrm>
            <a:off x="114300" y="2140289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2. </a:t>
            </a:r>
            <a:r>
              <a:rPr lang="pl-PL"/>
              <a:t>STYMULOWANIE PRO-ADAPTACYJNEGO ROZWOJU</a:t>
            </a:r>
          </a:p>
        </p:txBody>
      </p:sp>
      <p:sp>
        <p:nvSpPr>
          <p:cNvPr id="42" name="Strzałka: w dół 41">
            <a:extLst>
              <a:ext uri="{FF2B5EF4-FFF2-40B4-BE49-F238E27FC236}">
                <a16:creationId xmlns:a16="http://schemas.microsoft.com/office/drawing/2014/main" id="{EB521633-8EF0-AD1A-7D2B-412F3624C7F2}"/>
              </a:ext>
            </a:extLst>
          </p:cNvPr>
          <p:cNvSpPr/>
          <p:nvPr/>
        </p:nvSpPr>
        <p:spPr>
          <a:xfrm>
            <a:off x="5629563" y="2588478"/>
            <a:ext cx="281710" cy="31762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6" name="pole tekstowe 45">
            <a:extLst>
              <a:ext uri="{FF2B5EF4-FFF2-40B4-BE49-F238E27FC236}">
                <a16:creationId xmlns:a16="http://schemas.microsoft.com/office/drawing/2014/main" id="{D3DFF3C9-17BC-EE77-4917-128FA2412200}"/>
              </a:ext>
            </a:extLst>
          </p:cNvPr>
          <p:cNvSpPr txBox="1"/>
          <p:nvPr/>
        </p:nvSpPr>
        <p:spPr>
          <a:xfrm>
            <a:off x="114300" y="2986026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3. </a:t>
            </a:r>
            <a:r>
              <a:rPr lang="pl-PL"/>
              <a:t>ZAPEWNIENIENIE KOMFROTU I BEZPIECZEŃSTWA MIESZKAŃCÓW W WARUNKACH ZMIENIAJĄCEGO SIĘ KLIMATU</a:t>
            </a:r>
          </a:p>
        </p:txBody>
      </p:sp>
      <p:sp>
        <p:nvSpPr>
          <p:cNvPr id="47" name="pole tekstowe 46">
            <a:extLst>
              <a:ext uri="{FF2B5EF4-FFF2-40B4-BE49-F238E27FC236}">
                <a16:creationId xmlns:a16="http://schemas.microsoft.com/office/drawing/2014/main" id="{D46A3878-8CA9-8C76-70F8-7B6936B492DE}"/>
              </a:ext>
            </a:extLst>
          </p:cNvPr>
          <p:cNvSpPr txBox="1"/>
          <p:nvPr/>
        </p:nvSpPr>
        <p:spPr>
          <a:xfrm>
            <a:off x="114300" y="3559403"/>
            <a:ext cx="119634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4. </a:t>
            </a:r>
            <a:r>
              <a:rPr lang="pl-PL"/>
              <a:t>OCHRONA ORAZ PODNOSZENIE ZDOLNOŚCI ADAPTACYJNYCH TERENÓW OTWARTYCH I PRZYRODNICZO CENNYCH, WRAŻLIWYCH NA NEGATYWNE SKUTKI ZMIAN KLIMATU</a:t>
            </a:r>
          </a:p>
        </p:txBody>
      </p:sp>
      <p:sp>
        <p:nvSpPr>
          <p:cNvPr id="48" name="pole tekstowe 47">
            <a:extLst>
              <a:ext uri="{FF2B5EF4-FFF2-40B4-BE49-F238E27FC236}">
                <a16:creationId xmlns:a16="http://schemas.microsoft.com/office/drawing/2014/main" id="{EB11555C-6BDE-C4AD-4A16-B065BBC6DCA1}"/>
              </a:ext>
            </a:extLst>
          </p:cNvPr>
          <p:cNvSpPr txBox="1"/>
          <p:nvPr/>
        </p:nvSpPr>
        <p:spPr>
          <a:xfrm>
            <a:off x="114300" y="4377673"/>
            <a:ext cx="119634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5. </a:t>
            </a:r>
            <a:r>
              <a:rPr lang="pl-PL"/>
              <a:t>ZAPEWNIENIE DOSTĘPU DO WODY DOBREJ JAKOŚCI ORAZ OCHRONA JEJ ZASOBÓW W OBLICZU ZAGROŻEŃ ZWIĄZANYCH ZE ZMIANAMI KLIMATU</a:t>
            </a:r>
          </a:p>
        </p:txBody>
      </p:sp>
      <p:sp>
        <p:nvSpPr>
          <p:cNvPr id="49" name="pole tekstowe 48">
            <a:extLst>
              <a:ext uri="{FF2B5EF4-FFF2-40B4-BE49-F238E27FC236}">
                <a16:creationId xmlns:a16="http://schemas.microsoft.com/office/drawing/2014/main" id="{6871696D-9295-DD7E-D4BC-DA3F0F24422A}"/>
              </a:ext>
            </a:extLst>
          </p:cNvPr>
          <p:cNvSpPr txBox="1"/>
          <p:nvPr/>
        </p:nvSpPr>
        <p:spPr>
          <a:xfrm>
            <a:off x="114300" y="5195943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6. </a:t>
            </a:r>
            <a:r>
              <a:rPr lang="pl-PL"/>
              <a:t>BUDOWA BEZPIECZEŃSTWA ENERGETYCZNEGO AJ W OPARCIU O GOSPODARKĘ NISKOEMISYJNĄ</a:t>
            </a:r>
          </a:p>
        </p:txBody>
      </p:sp>
      <p:sp>
        <p:nvSpPr>
          <p:cNvPr id="50" name="pole tekstowe 49">
            <a:extLst>
              <a:ext uri="{FF2B5EF4-FFF2-40B4-BE49-F238E27FC236}">
                <a16:creationId xmlns:a16="http://schemas.microsoft.com/office/drawing/2014/main" id="{28A44226-9BA4-A618-618E-0D9B10C6B7C5}"/>
              </a:ext>
            </a:extLst>
          </p:cNvPr>
          <p:cNvSpPr txBox="1"/>
          <p:nvPr/>
        </p:nvSpPr>
        <p:spPr>
          <a:xfrm>
            <a:off x="114300" y="5750079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7. </a:t>
            </a:r>
            <a:r>
              <a:rPr lang="pl-PL"/>
              <a:t>OCHRONA DZIEDZICTWA AGLOMERACJI JELENIOGÓRSKIEJ</a:t>
            </a:r>
          </a:p>
        </p:txBody>
      </p:sp>
      <p:sp>
        <p:nvSpPr>
          <p:cNvPr id="51" name="pole tekstowe 50">
            <a:extLst>
              <a:ext uri="{FF2B5EF4-FFF2-40B4-BE49-F238E27FC236}">
                <a16:creationId xmlns:a16="http://schemas.microsoft.com/office/drawing/2014/main" id="{B8405D75-C1F9-9370-3F25-34E35F4FC4CD}"/>
              </a:ext>
            </a:extLst>
          </p:cNvPr>
          <p:cNvSpPr txBox="1"/>
          <p:nvPr/>
        </p:nvSpPr>
        <p:spPr>
          <a:xfrm>
            <a:off x="114300" y="6418025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8. </a:t>
            </a:r>
            <a:r>
              <a:rPr lang="pl-PL"/>
              <a:t>KREOWANIE ŚWIADOMEGO SPOŁECZEŃSTWA</a:t>
            </a:r>
          </a:p>
        </p:txBody>
      </p:sp>
      <p:pic>
        <p:nvPicPr>
          <p:cNvPr id="18433" name="Obraz 995897420">
            <a:extLst>
              <a:ext uri="{FF2B5EF4-FFF2-40B4-BE49-F238E27FC236}">
                <a16:creationId xmlns:a16="http://schemas.microsoft.com/office/drawing/2014/main" id="{D853DD2F-D52C-BF20-0677-79C90C1970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432"/>
            <a:ext cx="1319213" cy="72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Obraz 1378713729">
            <a:extLst>
              <a:ext uri="{FF2B5EF4-FFF2-40B4-BE49-F238E27FC236}">
                <a16:creationId xmlns:a16="http://schemas.microsoft.com/office/drawing/2014/main" id="{58517C3E-DA44-C923-E7CC-D14A4DE30B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1400" y="84215"/>
            <a:ext cx="876300" cy="61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40AB1A77-86E5-D595-CC75-240F64B994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FCD0CEC9-E12F-27C7-60C2-C1767A8B8E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2464" y="188747"/>
            <a:ext cx="9055684" cy="700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81650" algn="r"/>
              </a:tabLst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81650" algn="r"/>
              </a:tabLst>
            </a:pPr>
            <a:r>
              <a:rPr kumimoji="0" lang="pl-PL" altLang="pl-PL" sz="105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  EOG 2014-2021 w ramach programu „Rozwój Lokalny”</a:t>
            </a:r>
            <a:endParaRPr kumimoji="0" lang="pl-PL" altLang="pl-PL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81650" algn="r"/>
              </a:tabLst>
            </a:pPr>
            <a:endParaRPr kumimoji="0" lang="pl-PL" altLang="pl-PL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08623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FA8280E2-7F79-7845-565B-9098E9CFF420}"/>
              </a:ext>
            </a:extLst>
          </p:cNvPr>
          <p:cNvSpPr/>
          <p:nvPr/>
        </p:nvSpPr>
        <p:spPr>
          <a:xfrm>
            <a:off x="114300" y="814536"/>
            <a:ext cx="11963400" cy="428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AGLOMERACJA JELENIOGÓRSKA OBSZAREM ODPORNYM </a:t>
            </a:r>
            <a:r>
              <a:rPr lang="pl-PL" sz="20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pl-PL" sz="2000" b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 NEGATYWNE SKUTKI ZMIAN KLIMATU</a:t>
            </a:r>
            <a:endParaRPr lang="pl-PL" sz="200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707517F9-F055-90B1-0873-30A463BDEFE9}"/>
              </a:ext>
            </a:extLst>
          </p:cNvPr>
          <p:cNvSpPr txBox="1"/>
          <p:nvPr/>
        </p:nvSpPr>
        <p:spPr>
          <a:xfrm>
            <a:off x="114300" y="1371394"/>
            <a:ext cx="119634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4. </a:t>
            </a:r>
            <a:r>
              <a:rPr lang="pl-PL"/>
              <a:t>OCHRONA ORAZ PODNOSZENIE ZDOLNOŚCI ADAPTACYJNYCH TERENÓW OTWARTYCH I PRZYRODNICZO CENNYCH, WRAŻLIWYCH NA NEGATYWNE SKUTKI ZMIAN KLIMATU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5FD8AA38-C7B5-3154-507F-3AA09B703279}"/>
              </a:ext>
            </a:extLst>
          </p:cNvPr>
          <p:cNvSpPr txBox="1"/>
          <p:nvPr/>
        </p:nvSpPr>
        <p:spPr>
          <a:xfrm>
            <a:off x="354446" y="2120729"/>
            <a:ext cx="8894618" cy="36933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l-PL"/>
              <a:t>Zwiększanie powierzchni zalesionej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9F2922EE-E6BE-8249-4977-B8AEB6CE763E}"/>
              </a:ext>
            </a:extLst>
          </p:cNvPr>
          <p:cNvSpPr txBox="1"/>
          <p:nvPr/>
        </p:nvSpPr>
        <p:spPr>
          <a:xfrm>
            <a:off x="354446" y="2634528"/>
            <a:ext cx="8894618" cy="36933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l-PL"/>
              <a:t>Zwiększanie różnorodności biologicznej drzewostanów i ich struktury</a:t>
            </a: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F75CAF9A-1FF8-06C9-F9CB-AD705845FF8A}"/>
              </a:ext>
            </a:extLst>
          </p:cNvPr>
          <p:cNvSpPr txBox="1"/>
          <p:nvPr/>
        </p:nvSpPr>
        <p:spPr>
          <a:xfrm>
            <a:off x="354445" y="3148327"/>
            <a:ext cx="8894619" cy="36933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l-PL"/>
              <a:t>Monitoring stanu sanitarnego lasów i usuwanie drzew opanowanych przez szkodniki</a:t>
            </a: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EB1853EF-C897-837C-D411-B7883FE06283}"/>
              </a:ext>
            </a:extLst>
          </p:cNvPr>
          <p:cNvSpPr txBox="1"/>
          <p:nvPr/>
        </p:nvSpPr>
        <p:spPr>
          <a:xfrm>
            <a:off x="354445" y="3662126"/>
            <a:ext cx="8894620" cy="36933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l-PL"/>
              <a:t>Ustanawianie nowych form ochrony przyrody</a:t>
            </a: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B03B60C7-571E-469B-09D8-1AB2AAF0818B}"/>
              </a:ext>
            </a:extLst>
          </p:cNvPr>
          <p:cNvSpPr txBox="1"/>
          <p:nvPr/>
        </p:nvSpPr>
        <p:spPr>
          <a:xfrm>
            <a:off x="354445" y="4175925"/>
            <a:ext cx="4817919" cy="36933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l-PL"/>
              <a:t>Zrównoważony rozwój turystyki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EF2D8B42-FD0F-59F9-A477-95FA85DFBA26}"/>
              </a:ext>
            </a:extLst>
          </p:cNvPr>
          <p:cNvSpPr txBox="1"/>
          <p:nvPr/>
        </p:nvSpPr>
        <p:spPr>
          <a:xfrm>
            <a:off x="354445" y="4689724"/>
            <a:ext cx="4817919" cy="36933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l-PL"/>
              <a:t>Wprowadzanie nasadzeń śródpolnych</a:t>
            </a:r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F92F104E-A116-A162-45C6-6726C0C6320F}"/>
              </a:ext>
            </a:extLst>
          </p:cNvPr>
          <p:cNvSpPr txBox="1"/>
          <p:nvPr/>
        </p:nvSpPr>
        <p:spPr>
          <a:xfrm>
            <a:off x="354444" y="5218201"/>
            <a:ext cx="4817919" cy="36933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l-PL"/>
              <a:t>Odtwarzanie i budowa zbiorników śródpolnych</a:t>
            </a:r>
          </a:p>
        </p:txBody>
      </p:sp>
      <p:pic>
        <p:nvPicPr>
          <p:cNvPr id="1026" name="Picture 2" descr="Galeria - Galeria zdjęć - Nadleśnictwo Ustroń - Lasy Państwowe">
            <a:extLst>
              <a:ext uri="{FF2B5EF4-FFF2-40B4-BE49-F238E27FC236}">
                <a16:creationId xmlns:a16="http://schemas.microsoft.com/office/drawing/2014/main" id="{A7CEA758-84B4-E23F-388F-20CC61D707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4180" y="2375061"/>
            <a:ext cx="2647373" cy="3971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Zadrzewienia śródpolne generała Chłapowskiego - Wśród Pól - Święto Drzewa">
            <a:extLst>
              <a:ext uri="{FF2B5EF4-FFF2-40B4-BE49-F238E27FC236}">
                <a16:creationId xmlns:a16="http://schemas.microsoft.com/office/drawing/2014/main" id="{B9E36ECC-0B69-E494-FE0E-F4FC913083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7480" y="4135250"/>
            <a:ext cx="3961584" cy="2652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Obraz 17">
            <a:extLst>
              <a:ext uri="{FF2B5EF4-FFF2-40B4-BE49-F238E27FC236}">
                <a16:creationId xmlns:a16="http://schemas.microsoft.com/office/drawing/2014/main" id="{709DF078-67AC-80BC-29D4-FDAE7066D7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5700" y="61912"/>
            <a:ext cx="876300" cy="61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7" name="Obraz 18">
            <a:extLst>
              <a:ext uri="{FF2B5EF4-FFF2-40B4-BE49-F238E27FC236}">
                <a16:creationId xmlns:a16="http://schemas.microsoft.com/office/drawing/2014/main" id="{3A548869-362F-127D-BCDF-23C4BBBECF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60" y="80323"/>
            <a:ext cx="1319213" cy="72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3">
            <a:extLst>
              <a:ext uri="{FF2B5EF4-FFF2-40B4-BE49-F238E27FC236}">
                <a16:creationId xmlns:a16="http://schemas.microsoft.com/office/drawing/2014/main" id="{978239F0-4C40-1763-642A-6D81C39257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" name="Rectangle 4">
            <a:extLst>
              <a:ext uri="{FF2B5EF4-FFF2-40B4-BE49-F238E27FC236}">
                <a16:creationId xmlns:a16="http://schemas.microsoft.com/office/drawing/2014/main" id="{C438E0FD-C3A4-041B-B7ED-19B1733B12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386" y="245604"/>
            <a:ext cx="9025228" cy="423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05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 EOG 2014-2021 w ramach programu „Rozwój Lokalny”</a:t>
            </a:r>
            <a:endParaRPr kumimoji="0" lang="pl-PL" altLang="pl-PL" sz="105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89294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FA8280E2-7F79-7845-565B-9098E9CFF420}"/>
              </a:ext>
            </a:extLst>
          </p:cNvPr>
          <p:cNvSpPr/>
          <p:nvPr/>
        </p:nvSpPr>
        <p:spPr>
          <a:xfrm>
            <a:off x="114300" y="783536"/>
            <a:ext cx="11963400" cy="428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AGLOMERACJA JELENIOGÓRSKA OBSZAREM ODPORNYM </a:t>
            </a:r>
            <a:r>
              <a:rPr lang="pl-PL" sz="20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pl-PL" sz="2000" b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 NEGATYWNE SKUTKI ZMIAN KLIMATU</a:t>
            </a:r>
            <a:endParaRPr lang="pl-PL" sz="200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A98A3A37-CDE3-CBAC-60E4-A60A6DAFA9F0}"/>
              </a:ext>
            </a:extLst>
          </p:cNvPr>
          <p:cNvSpPr txBox="1"/>
          <p:nvPr/>
        </p:nvSpPr>
        <p:spPr>
          <a:xfrm>
            <a:off x="114300" y="1337777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1. </a:t>
            </a:r>
            <a:r>
              <a:rPr lang="pl-PL"/>
              <a:t>ROZPOZNANIE ZASOBÓW AGLOMERACJI JELENIOGÓRSKIEJ</a:t>
            </a:r>
          </a:p>
        </p:txBody>
      </p:sp>
      <p:sp>
        <p:nvSpPr>
          <p:cNvPr id="5" name="Strzałka: w dół 4">
            <a:extLst>
              <a:ext uri="{FF2B5EF4-FFF2-40B4-BE49-F238E27FC236}">
                <a16:creationId xmlns:a16="http://schemas.microsoft.com/office/drawing/2014/main" id="{EA399BE8-B962-17CF-2B64-AD7BFE9A2D1B}"/>
              </a:ext>
            </a:extLst>
          </p:cNvPr>
          <p:cNvSpPr/>
          <p:nvPr/>
        </p:nvSpPr>
        <p:spPr>
          <a:xfrm>
            <a:off x="5629563" y="1764886"/>
            <a:ext cx="281710" cy="31762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0" name="pole tekstowe 39">
            <a:extLst>
              <a:ext uri="{FF2B5EF4-FFF2-40B4-BE49-F238E27FC236}">
                <a16:creationId xmlns:a16="http://schemas.microsoft.com/office/drawing/2014/main" id="{8A36D8D5-7355-A095-A2D9-4431101DFCCD}"/>
              </a:ext>
            </a:extLst>
          </p:cNvPr>
          <p:cNvSpPr txBox="1"/>
          <p:nvPr/>
        </p:nvSpPr>
        <p:spPr>
          <a:xfrm>
            <a:off x="114300" y="2140289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2. </a:t>
            </a:r>
            <a:r>
              <a:rPr lang="pl-PL"/>
              <a:t>STYMULOWANIE PRO-ADAPTACYJNEGO ROZWOJU</a:t>
            </a:r>
          </a:p>
        </p:txBody>
      </p:sp>
      <p:sp>
        <p:nvSpPr>
          <p:cNvPr id="42" name="Strzałka: w dół 41">
            <a:extLst>
              <a:ext uri="{FF2B5EF4-FFF2-40B4-BE49-F238E27FC236}">
                <a16:creationId xmlns:a16="http://schemas.microsoft.com/office/drawing/2014/main" id="{EB521633-8EF0-AD1A-7D2B-412F3624C7F2}"/>
              </a:ext>
            </a:extLst>
          </p:cNvPr>
          <p:cNvSpPr/>
          <p:nvPr/>
        </p:nvSpPr>
        <p:spPr>
          <a:xfrm>
            <a:off x="5629563" y="2588478"/>
            <a:ext cx="281710" cy="31762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6" name="pole tekstowe 45">
            <a:extLst>
              <a:ext uri="{FF2B5EF4-FFF2-40B4-BE49-F238E27FC236}">
                <a16:creationId xmlns:a16="http://schemas.microsoft.com/office/drawing/2014/main" id="{D3DFF3C9-17BC-EE77-4917-128FA2412200}"/>
              </a:ext>
            </a:extLst>
          </p:cNvPr>
          <p:cNvSpPr txBox="1"/>
          <p:nvPr/>
        </p:nvSpPr>
        <p:spPr>
          <a:xfrm>
            <a:off x="114300" y="2986026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3. </a:t>
            </a:r>
            <a:r>
              <a:rPr lang="pl-PL"/>
              <a:t>ZAPEWNIENIENIE KOMFROTU I BEZPIECZEŃSTWA MIESZKAŃCÓW W WARUNKACH ZMIENIAJĄCEGO SIĘ KLIMATU</a:t>
            </a:r>
          </a:p>
        </p:txBody>
      </p:sp>
      <p:sp>
        <p:nvSpPr>
          <p:cNvPr id="47" name="pole tekstowe 46">
            <a:extLst>
              <a:ext uri="{FF2B5EF4-FFF2-40B4-BE49-F238E27FC236}">
                <a16:creationId xmlns:a16="http://schemas.microsoft.com/office/drawing/2014/main" id="{D46A3878-8CA9-8C76-70F8-7B6936B492DE}"/>
              </a:ext>
            </a:extLst>
          </p:cNvPr>
          <p:cNvSpPr txBox="1"/>
          <p:nvPr/>
        </p:nvSpPr>
        <p:spPr>
          <a:xfrm>
            <a:off x="114300" y="3559403"/>
            <a:ext cx="119634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4. </a:t>
            </a:r>
            <a:r>
              <a:rPr lang="pl-PL"/>
              <a:t>OCHRONA ORAZ PODNOSZENIE ZDOLNOŚCI ADAPTACYJNYCH TERENÓW OTWARTYCH I PRZYRODNICZO CENNYCH, WRAŻLIWYCH NA NEGATYWNE SKUTKI ZMIAN KLIMATU</a:t>
            </a:r>
          </a:p>
        </p:txBody>
      </p:sp>
      <p:sp>
        <p:nvSpPr>
          <p:cNvPr id="48" name="pole tekstowe 47">
            <a:extLst>
              <a:ext uri="{FF2B5EF4-FFF2-40B4-BE49-F238E27FC236}">
                <a16:creationId xmlns:a16="http://schemas.microsoft.com/office/drawing/2014/main" id="{EB11555C-6BDE-C4AD-4A16-B065BBC6DCA1}"/>
              </a:ext>
            </a:extLst>
          </p:cNvPr>
          <p:cNvSpPr txBox="1"/>
          <p:nvPr/>
        </p:nvSpPr>
        <p:spPr>
          <a:xfrm>
            <a:off x="114300" y="4377673"/>
            <a:ext cx="119634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5. </a:t>
            </a:r>
            <a:r>
              <a:rPr lang="pl-PL"/>
              <a:t>ZAPEWNIENIE DOSTĘPU DO WODY DOBREJ JAKOŚCI ORAZ OCHRONA JEJ ZASOBÓW W OBLICZU ZAGROŻEŃ ZWIĄZANYCH ZE ZMIANAMI KLIMATU</a:t>
            </a:r>
          </a:p>
        </p:txBody>
      </p:sp>
      <p:sp>
        <p:nvSpPr>
          <p:cNvPr id="49" name="pole tekstowe 48">
            <a:extLst>
              <a:ext uri="{FF2B5EF4-FFF2-40B4-BE49-F238E27FC236}">
                <a16:creationId xmlns:a16="http://schemas.microsoft.com/office/drawing/2014/main" id="{6871696D-9295-DD7E-D4BC-DA3F0F24422A}"/>
              </a:ext>
            </a:extLst>
          </p:cNvPr>
          <p:cNvSpPr txBox="1"/>
          <p:nvPr/>
        </p:nvSpPr>
        <p:spPr>
          <a:xfrm>
            <a:off x="114300" y="5195943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6. </a:t>
            </a:r>
            <a:r>
              <a:rPr lang="pl-PL"/>
              <a:t>BUDOWA BEZPIECZEŃSTWA ENERGETYCZNEGO AJ W OPARCIU O GOSPODARKĘ NISKOEMISYJNĄ</a:t>
            </a:r>
          </a:p>
        </p:txBody>
      </p:sp>
      <p:sp>
        <p:nvSpPr>
          <p:cNvPr id="50" name="pole tekstowe 49">
            <a:extLst>
              <a:ext uri="{FF2B5EF4-FFF2-40B4-BE49-F238E27FC236}">
                <a16:creationId xmlns:a16="http://schemas.microsoft.com/office/drawing/2014/main" id="{28A44226-9BA4-A618-618E-0D9B10C6B7C5}"/>
              </a:ext>
            </a:extLst>
          </p:cNvPr>
          <p:cNvSpPr txBox="1"/>
          <p:nvPr/>
        </p:nvSpPr>
        <p:spPr>
          <a:xfrm>
            <a:off x="114300" y="5750079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7. </a:t>
            </a:r>
            <a:r>
              <a:rPr lang="pl-PL"/>
              <a:t>OCHRONA DZIEDZICTWA AGLOMERACJI JELENIOGÓRSKIEJ</a:t>
            </a:r>
          </a:p>
        </p:txBody>
      </p:sp>
      <p:sp>
        <p:nvSpPr>
          <p:cNvPr id="51" name="pole tekstowe 50">
            <a:extLst>
              <a:ext uri="{FF2B5EF4-FFF2-40B4-BE49-F238E27FC236}">
                <a16:creationId xmlns:a16="http://schemas.microsoft.com/office/drawing/2014/main" id="{B8405D75-C1F9-9370-3F25-34E35F4FC4CD}"/>
              </a:ext>
            </a:extLst>
          </p:cNvPr>
          <p:cNvSpPr txBox="1"/>
          <p:nvPr/>
        </p:nvSpPr>
        <p:spPr>
          <a:xfrm>
            <a:off x="114300" y="6418025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8. </a:t>
            </a:r>
            <a:r>
              <a:rPr lang="pl-PL"/>
              <a:t>KREOWANIE ŚWIADOMEGO SPOŁECZEŃSTWA</a:t>
            </a:r>
          </a:p>
        </p:txBody>
      </p:sp>
      <p:pic>
        <p:nvPicPr>
          <p:cNvPr id="20482" name="Obraz 17">
            <a:extLst>
              <a:ext uri="{FF2B5EF4-FFF2-40B4-BE49-F238E27FC236}">
                <a16:creationId xmlns:a16="http://schemas.microsoft.com/office/drawing/2014/main" id="{14C60314-8F12-68B6-439E-E10CA45A41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5700" y="91904"/>
            <a:ext cx="876300" cy="61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1" name="Obraz 18">
            <a:extLst>
              <a:ext uri="{FF2B5EF4-FFF2-40B4-BE49-F238E27FC236}">
                <a16:creationId xmlns:a16="http://schemas.microsoft.com/office/drawing/2014/main" id="{8161282F-40B1-B125-482F-FAC0AAF82D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572"/>
            <a:ext cx="1319213" cy="72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6818522B-ADF2-F9D7-32B4-562F0BD808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103" y="-20900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CF067B4D-3253-1094-9EE7-26DF4A67CD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6599" y="55506"/>
            <a:ext cx="943880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 EOG 2014-2021 w ramach programu „Rozwój Lokalny”</a:t>
            </a:r>
            <a:endParaRPr kumimoji="0" lang="pl-PL" altLang="pl-PL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2393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C228C58-D11B-F8F9-0EA1-5F8AC9ACC6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330424"/>
            <a:ext cx="9144000" cy="1458241"/>
          </a:xfrm>
        </p:spPr>
        <p:txBody>
          <a:bodyPr>
            <a:normAutofit/>
            <a:scene3d>
              <a:camera prst="perspectiveFront"/>
              <a:lightRig rig="threePt" dir="t"/>
            </a:scene3d>
          </a:bodyPr>
          <a:lstStyle/>
          <a:p>
            <a:r>
              <a:rPr lang="pl-PL" sz="2800" b="1">
                <a:solidFill>
                  <a:srgbClr val="002060"/>
                </a:solidFill>
                <a:effectLst/>
                <a:latin typeface="Century Gothic" panose="020B0502020202020204" pitchFamily="34" charset="0"/>
                <a:ea typeface="Arial" panose="020B0604020202020204" pitchFamily="34" charset="0"/>
              </a:rPr>
              <a:t>Plan adaptacji do zmian klimatu Aglomeracji Jeleniogórskiej, miasta Jeleniej Góry oraz powiatów </a:t>
            </a:r>
            <a:br>
              <a:rPr lang="pl-PL" sz="2800" b="1">
                <a:solidFill>
                  <a:srgbClr val="002060"/>
                </a:solidFill>
                <a:effectLst/>
                <a:latin typeface="Century Gothic" panose="020B0502020202020204" pitchFamily="34" charset="0"/>
                <a:ea typeface="Arial" panose="020B0604020202020204" pitchFamily="34" charset="0"/>
              </a:rPr>
            </a:br>
            <a:r>
              <a:rPr lang="pl-PL" sz="2800" b="1">
                <a:solidFill>
                  <a:srgbClr val="002060"/>
                </a:solidFill>
                <a:effectLst/>
                <a:latin typeface="Century Gothic" panose="020B0502020202020204" pitchFamily="34" charset="0"/>
                <a:ea typeface="Arial" panose="020B0604020202020204" pitchFamily="34" charset="0"/>
              </a:rPr>
              <a:t>i gmin Aglomeracji Jeleniogórskiej (PAAJ)</a:t>
            </a:r>
            <a:endParaRPr lang="pl-PL" sz="2800" b="1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073" name="Obraz 995897420">
            <a:extLst>
              <a:ext uri="{FF2B5EF4-FFF2-40B4-BE49-F238E27FC236}">
                <a16:creationId xmlns:a16="http://schemas.microsoft.com/office/drawing/2014/main" id="{7C3F87BF-9944-E32F-B6B2-967BE026BB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87" y="84259"/>
            <a:ext cx="1548056" cy="85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Obraz 1378713729">
            <a:extLst>
              <a:ext uri="{FF2B5EF4-FFF2-40B4-BE49-F238E27FC236}">
                <a16:creationId xmlns:a16="http://schemas.microsoft.com/office/drawing/2014/main" id="{E08E01BD-9505-D0DC-1EED-1DBA5DD487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2055" y="205201"/>
            <a:ext cx="923916" cy="644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2C9AB13C-C2A1-6CC3-30AA-D284DBA8CE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650" y="-1728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35DAB9C-1706-9E73-627C-F86325989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299197"/>
            <a:ext cx="9055684" cy="423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81650" algn="r"/>
              </a:tabLst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81650" algn="r"/>
              </a:tabLst>
            </a:pPr>
            <a:r>
              <a:rPr kumimoji="0" lang="pl-PL" altLang="pl-PL" sz="105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  EOG 2014-2021 w ramach programu „Rozwój Lokalny”</a:t>
            </a:r>
            <a:endParaRPr kumimoji="0" lang="pl-PL" altLang="pl-PL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37648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FA8280E2-7F79-7845-565B-9098E9CFF420}"/>
              </a:ext>
            </a:extLst>
          </p:cNvPr>
          <p:cNvSpPr/>
          <p:nvPr/>
        </p:nvSpPr>
        <p:spPr>
          <a:xfrm>
            <a:off x="114300" y="829302"/>
            <a:ext cx="11963400" cy="428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AGLOMERACJA JELENIOGÓRSKA OBSZAREM ODPORNYM </a:t>
            </a:r>
            <a:r>
              <a:rPr lang="pl-PL" sz="20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pl-PL" sz="2000" b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 NEGATYWNE SKUTKI ZMIAN KLIMATU</a:t>
            </a:r>
            <a:endParaRPr lang="pl-PL" sz="200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707517F9-F055-90B1-0873-30A463BDEFE9}"/>
              </a:ext>
            </a:extLst>
          </p:cNvPr>
          <p:cNvSpPr txBox="1"/>
          <p:nvPr/>
        </p:nvSpPr>
        <p:spPr>
          <a:xfrm>
            <a:off x="114300" y="1387486"/>
            <a:ext cx="119634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5. </a:t>
            </a:r>
            <a:r>
              <a:rPr lang="pl-PL"/>
              <a:t>ZAPEWNIENIE DOSTĘPU DO WODY DOBREJ JAKOŚCI ORAZ OCHRONA JEJ ZASOBÓW W OBLICZU ZAGROŻEŃ ZWIĄZANYCH ZE ZMIANAMI KLIMATU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2D57BB95-E6F1-8E8C-295C-38AE9BCBD45A}"/>
              </a:ext>
            </a:extLst>
          </p:cNvPr>
          <p:cNvSpPr txBox="1"/>
          <p:nvPr/>
        </p:nvSpPr>
        <p:spPr>
          <a:xfrm>
            <a:off x="335974" y="2109623"/>
            <a:ext cx="8894618" cy="36933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l-PL"/>
              <a:t>Ustanawianie stref ochronnych ujęć wód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9967D3B2-1DC3-8AB5-ABE8-F1ECB3E1E788}"/>
              </a:ext>
            </a:extLst>
          </p:cNvPr>
          <p:cNvSpPr txBox="1"/>
          <p:nvPr/>
        </p:nvSpPr>
        <p:spPr>
          <a:xfrm>
            <a:off x="335974" y="2623422"/>
            <a:ext cx="8894618" cy="36933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l-PL">
                <a:effectLst/>
                <a:ea typeface="Arial" panose="020B0604020202020204" pitchFamily="34" charset="0"/>
              </a:rPr>
              <a:t>Poszukiwanie nowych zasobów wód podziemnych do spożycia i budowa nowych ujęć</a:t>
            </a:r>
            <a:endParaRPr lang="pl-PL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7FDE745D-1172-F8F6-14ED-74B6897DBA33}"/>
              </a:ext>
            </a:extLst>
          </p:cNvPr>
          <p:cNvSpPr txBox="1"/>
          <p:nvPr/>
        </p:nvSpPr>
        <p:spPr>
          <a:xfrm>
            <a:off x="335973" y="3133649"/>
            <a:ext cx="8894620" cy="36933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l-PL"/>
              <a:t>Ograniczanie poboru wód podziemnych w okresach suszy</a:t>
            </a: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70DE1400-7E5F-CAC6-8D77-963B255668E8}"/>
              </a:ext>
            </a:extLst>
          </p:cNvPr>
          <p:cNvSpPr txBox="1"/>
          <p:nvPr/>
        </p:nvSpPr>
        <p:spPr>
          <a:xfrm>
            <a:off x="335973" y="3624622"/>
            <a:ext cx="8894620" cy="36933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l-PL"/>
              <a:t>Budowa zbiorników retencyjnych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B2F9AC0B-11BB-9250-878E-D90966AB0BC1}"/>
              </a:ext>
            </a:extLst>
          </p:cNvPr>
          <p:cNvSpPr txBox="1"/>
          <p:nvPr/>
        </p:nvSpPr>
        <p:spPr>
          <a:xfrm>
            <a:off x="335972" y="4662936"/>
            <a:ext cx="8894620" cy="36933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l-PL"/>
              <a:t>Utrzymywanie i modernizacja krytycznej infrastruktury wodociągowo-kanalizacyjnej</a:t>
            </a:r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DE5E6289-BADB-1ABE-B98A-09F931E0EA6C}"/>
              </a:ext>
            </a:extLst>
          </p:cNvPr>
          <p:cNvSpPr txBox="1"/>
          <p:nvPr/>
        </p:nvSpPr>
        <p:spPr>
          <a:xfrm>
            <a:off x="335972" y="5176735"/>
            <a:ext cx="8894620" cy="36933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l-PL"/>
              <a:t>Budowa infrastruktury gospodarowania ściekami na obszarach aglomeracji</a:t>
            </a:r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A26BE05F-EB26-EB55-1D04-B26592D99B0D}"/>
              </a:ext>
            </a:extLst>
          </p:cNvPr>
          <p:cNvSpPr txBox="1"/>
          <p:nvPr/>
        </p:nvSpPr>
        <p:spPr>
          <a:xfrm>
            <a:off x="335972" y="4145565"/>
            <a:ext cx="8894620" cy="36933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l-PL"/>
              <a:t>Modernizacja i utrzymanie systemu rowów melioracyjnych</a:t>
            </a:r>
          </a:p>
        </p:txBody>
      </p:sp>
      <p:pic>
        <p:nvPicPr>
          <p:cNvPr id="21506" name="Obraz 17">
            <a:extLst>
              <a:ext uri="{FF2B5EF4-FFF2-40B4-BE49-F238E27FC236}">
                <a16:creationId xmlns:a16="http://schemas.microsoft.com/office/drawing/2014/main" id="{19A69DA8-88D0-B9D8-129B-78F2979EED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4150" y="128749"/>
            <a:ext cx="876300" cy="61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5" name="Obraz 18">
            <a:extLst>
              <a:ext uri="{FF2B5EF4-FFF2-40B4-BE49-F238E27FC236}">
                <a16:creationId xmlns:a16="http://schemas.microsoft.com/office/drawing/2014/main" id="{F601989E-A39A-BE21-D0B7-8580C8F945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806"/>
            <a:ext cx="1319213" cy="72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3">
            <a:extLst>
              <a:ext uri="{FF2B5EF4-FFF2-40B4-BE49-F238E27FC236}">
                <a16:creationId xmlns:a16="http://schemas.microsoft.com/office/drawing/2014/main" id="{5BD2DD25-CF3A-9B73-F894-EF5BC62F4F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5" name="Rectangle 4">
            <a:extLst>
              <a:ext uri="{FF2B5EF4-FFF2-40B4-BE49-F238E27FC236}">
                <a16:creationId xmlns:a16="http://schemas.microsoft.com/office/drawing/2014/main" id="{4D1BC856-25C6-C48E-311D-CF887E45BF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9213" y="138289"/>
            <a:ext cx="943880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 EOG 2014-2021 w ramach programu „Rozwój Lokalny”</a:t>
            </a:r>
            <a:endParaRPr kumimoji="0" lang="pl-PL" altLang="pl-PL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65934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FA8280E2-7F79-7845-565B-9098E9CFF420}"/>
              </a:ext>
            </a:extLst>
          </p:cNvPr>
          <p:cNvSpPr/>
          <p:nvPr/>
        </p:nvSpPr>
        <p:spPr>
          <a:xfrm>
            <a:off x="114300" y="755571"/>
            <a:ext cx="11963400" cy="428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AGLOMERACJA JELENIOGÓRSKA OBSZAREM ODPORNYM </a:t>
            </a:r>
            <a:r>
              <a:rPr lang="pl-PL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pl-PL" sz="20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 NEGATYWNE SKUTKI ZMIAN KLIMATU</a:t>
            </a:r>
            <a:endParaRPr lang="pl-PL" sz="20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A98A3A37-CDE3-CBAC-60E4-A60A6DAFA9F0}"/>
              </a:ext>
            </a:extLst>
          </p:cNvPr>
          <p:cNvSpPr txBox="1"/>
          <p:nvPr/>
        </p:nvSpPr>
        <p:spPr>
          <a:xfrm>
            <a:off x="114300" y="1337777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1. </a:t>
            </a:r>
            <a:r>
              <a:rPr lang="pl-PL"/>
              <a:t>ROZPOZNANIE ZASOBÓW AGLOMERACJI JELENIOGÓRSKIEJ</a:t>
            </a:r>
          </a:p>
        </p:txBody>
      </p:sp>
      <p:sp>
        <p:nvSpPr>
          <p:cNvPr id="5" name="Strzałka: w dół 4">
            <a:extLst>
              <a:ext uri="{FF2B5EF4-FFF2-40B4-BE49-F238E27FC236}">
                <a16:creationId xmlns:a16="http://schemas.microsoft.com/office/drawing/2014/main" id="{EA399BE8-B962-17CF-2B64-AD7BFE9A2D1B}"/>
              </a:ext>
            </a:extLst>
          </p:cNvPr>
          <p:cNvSpPr/>
          <p:nvPr/>
        </p:nvSpPr>
        <p:spPr>
          <a:xfrm>
            <a:off x="5629563" y="1764886"/>
            <a:ext cx="281710" cy="31762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0" name="pole tekstowe 39">
            <a:extLst>
              <a:ext uri="{FF2B5EF4-FFF2-40B4-BE49-F238E27FC236}">
                <a16:creationId xmlns:a16="http://schemas.microsoft.com/office/drawing/2014/main" id="{8A36D8D5-7355-A095-A2D9-4431101DFCCD}"/>
              </a:ext>
            </a:extLst>
          </p:cNvPr>
          <p:cNvSpPr txBox="1"/>
          <p:nvPr/>
        </p:nvSpPr>
        <p:spPr>
          <a:xfrm>
            <a:off x="114300" y="2140289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2. </a:t>
            </a:r>
            <a:r>
              <a:rPr lang="pl-PL"/>
              <a:t>STYMULOWANIE PRO-ADAPTACYJNEGO ROZWOJU</a:t>
            </a:r>
          </a:p>
        </p:txBody>
      </p:sp>
      <p:sp>
        <p:nvSpPr>
          <p:cNvPr id="42" name="Strzałka: w dół 41">
            <a:extLst>
              <a:ext uri="{FF2B5EF4-FFF2-40B4-BE49-F238E27FC236}">
                <a16:creationId xmlns:a16="http://schemas.microsoft.com/office/drawing/2014/main" id="{EB521633-8EF0-AD1A-7D2B-412F3624C7F2}"/>
              </a:ext>
            </a:extLst>
          </p:cNvPr>
          <p:cNvSpPr/>
          <p:nvPr/>
        </p:nvSpPr>
        <p:spPr>
          <a:xfrm>
            <a:off x="5629563" y="2588478"/>
            <a:ext cx="281710" cy="31762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6" name="pole tekstowe 45">
            <a:extLst>
              <a:ext uri="{FF2B5EF4-FFF2-40B4-BE49-F238E27FC236}">
                <a16:creationId xmlns:a16="http://schemas.microsoft.com/office/drawing/2014/main" id="{D3DFF3C9-17BC-EE77-4917-128FA2412200}"/>
              </a:ext>
            </a:extLst>
          </p:cNvPr>
          <p:cNvSpPr txBox="1"/>
          <p:nvPr/>
        </p:nvSpPr>
        <p:spPr>
          <a:xfrm>
            <a:off x="114300" y="2986026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3. </a:t>
            </a:r>
            <a:r>
              <a:rPr lang="pl-PL"/>
              <a:t>ZAPEWNIENIENIE KOMFROTU I BEZPIECZEŃSTWA MIESZKAŃCÓW W WARUNKACH ZMIENIAJĄCEGO SIĘ KLIMATU</a:t>
            </a:r>
          </a:p>
        </p:txBody>
      </p:sp>
      <p:sp>
        <p:nvSpPr>
          <p:cNvPr id="47" name="pole tekstowe 46">
            <a:extLst>
              <a:ext uri="{FF2B5EF4-FFF2-40B4-BE49-F238E27FC236}">
                <a16:creationId xmlns:a16="http://schemas.microsoft.com/office/drawing/2014/main" id="{D46A3878-8CA9-8C76-70F8-7B6936B492DE}"/>
              </a:ext>
            </a:extLst>
          </p:cNvPr>
          <p:cNvSpPr txBox="1"/>
          <p:nvPr/>
        </p:nvSpPr>
        <p:spPr>
          <a:xfrm>
            <a:off x="114300" y="3559403"/>
            <a:ext cx="119634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4. </a:t>
            </a:r>
            <a:r>
              <a:rPr lang="pl-PL"/>
              <a:t>OCHRONA ORAZ PODNOSZENIE ZDOLNOŚCI ADAPTACYJNYCH TERENÓW OTWARTYCH I PRZYRODNICZO CENNYCH, WRAŻLIWYCH NA NEGATYWNE SKUTKI ZMIAN KLIMATU</a:t>
            </a:r>
          </a:p>
        </p:txBody>
      </p:sp>
      <p:sp>
        <p:nvSpPr>
          <p:cNvPr id="48" name="pole tekstowe 47">
            <a:extLst>
              <a:ext uri="{FF2B5EF4-FFF2-40B4-BE49-F238E27FC236}">
                <a16:creationId xmlns:a16="http://schemas.microsoft.com/office/drawing/2014/main" id="{EB11555C-6BDE-C4AD-4A16-B065BBC6DCA1}"/>
              </a:ext>
            </a:extLst>
          </p:cNvPr>
          <p:cNvSpPr txBox="1"/>
          <p:nvPr/>
        </p:nvSpPr>
        <p:spPr>
          <a:xfrm>
            <a:off x="114300" y="4377673"/>
            <a:ext cx="119634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5. </a:t>
            </a:r>
            <a:r>
              <a:rPr lang="pl-PL"/>
              <a:t>ZAPEWNIENIE DOSTĘPU DO WODY DOBREJ JAKOŚCI ORAZ OCHRONA JEJ ZASOBÓW W OBLICZU ZAGROŻEŃ ZWIĄZANYCH ZE ZMIANAMI KLIMATU</a:t>
            </a:r>
          </a:p>
        </p:txBody>
      </p:sp>
      <p:sp>
        <p:nvSpPr>
          <p:cNvPr id="49" name="pole tekstowe 48">
            <a:extLst>
              <a:ext uri="{FF2B5EF4-FFF2-40B4-BE49-F238E27FC236}">
                <a16:creationId xmlns:a16="http://schemas.microsoft.com/office/drawing/2014/main" id="{6871696D-9295-DD7E-D4BC-DA3F0F24422A}"/>
              </a:ext>
            </a:extLst>
          </p:cNvPr>
          <p:cNvSpPr txBox="1"/>
          <p:nvPr/>
        </p:nvSpPr>
        <p:spPr>
          <a:xfrm>
            <a:off x="114300" y="5195943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6. </a:t>
            </a:r>
            <a:r>
              <a:rPr lang="pl-PL"/>
              <a:t>BUDOWA BEZPIECZEŃSTWA ENERGETYCZNEGO AJ W OPARCIU O GOSPODARKĘ NISKOEMISYJNĄ</a:t>
            </a:r>
          </a:p>
        </p:txBody>
      </p:sp>
      <p:sp>
        <p:nvSpPr>
          <p:cNvPr id="50" name="pole tekstowe 49">
            <a:extLst>
              <a:ext uri="{FF2B5EF4-FFF2-40B4-BE49-F238E27FC236}">
                <a16:creationId xmlns:a16="http://schemas.microsoft.com/office/drawing/2014/main" id="{28A44226-9BA4-A618-618E-0D9B10C6B7C5}"/>
              </a:ext>
            </a:extLst>
          </p:cNvPr>
          <p:cNvSpPr txBox="1"/>
          <p:nvPr/>
        </p:nvSpPr>
        <p:spPr>
          <a:xfrm>
            <a:off x="114300" y="5750079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7. </a:t>
            </a:r>
            <a:r>
              <a:rPr lang="pl-PL"/>
              <a:t>OCHRONA DZIEDZICTWA AGLOMERACJI JELENIOGÓRSKIEJ</a:t>
            </a:r>
          </a:p>
        </p:txBody>
      </p:sp>
      <p:sp>
        <p:nvSpPr>
          <p:cNvPr id="51" name="pole tekstowe 50">
            <a:extLst>
              <a:ext uri="{FF2B5EF4-FFF2-40B4-BE49-F238E27FC236}">
                <a16:creationId xmlns:a16="http://schemas.microsoft.com/office/drawing/2014/main" id="{B8405D75-C1F9-9370-3F25-34E35F4FC4CD}"/>
              </a:ext>
            </a:extLst>
          </p:cNvPr>
          <p:cNvSpPr txBox="1"/>
          <p:nvPr/>
        </p:nvSpPr>
        <p:spPr>
          <a:xfrm>
            <a:off x="114300" y="6418025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8. </a:t>
            </a:r>
            <a:r>
              <a:rPr lang="pl-PL"/>
              <a:t>KREOWANIE ŚWIADOMEGO SPOŁECZEŃSTWA</a:t>
            </a:r>
          </a:p>
        </p:txBody>
      </p:sp>
      <p:pic>
        <p:nvPicPr>
          <p:cNvPr id="22530" name="Obraz 17">
            <a:extLst>
              <a:ext uri="{FF2B5EF4-FFF2-40B4-BE49-F238E27FC236}">
                <a16:creationId xmlns:a16="http://schemas.microsoft.com/office/drawing/2014/main" id="{E31F6514-3B7A-9DAF-A1A6-72F5F8969F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1400" y="66436"/>
            <a:ext cx="876300" cy="61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29" name="Obraz 18">
            <a:extLst>
              <a:ext uri="{FF2B5EF4-FFF2-40B4-BE49-F238E27FC236}">
                <a16:creationId xmlns:a16="http://schemas.microsoft.com/office/drawing/2014/main" id="{B08E3116-E25F-8A85-F75C-1377C4CBDD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803"/>
            <a:ext cx="1319213" cy="72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0A95A1FB-3464-AF9A-E0D2-9B0D513D4D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863" y="-15882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5987382C-3083-19A8-1228-698DD1420E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0899" y="107699"/>
            <a:ext cx="943880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 EOG 2014-2021 w ramach programu „Rozwój Lokalny”</a:t>
            </a:r>
            <a:endParaRPr kumimoji="0" lang="pl-PL" altLang="pl-PL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68991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FA8280E2-7F79-7845-565B-9098E9CFF420}"/>
              </a:ext>
            </a:extLst>
          </p:cNvPr>
          <p:cNvSpPr/>
          <p:nvPr/>
        </p:nvSpPr>
        <p:spPr>
          <a:xfrm>
            <a:off x="114300" y="738589"/>
            <a:ext cx="11963400" cy="428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AGLOMERACJA JELENIOGÓRSKA OBSZAREM ODPORNYM </a:t>
            </a:r>
            <a:r>
              <a:rPr lang="pl-PL" sz="20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pl-PL" sz="2000" b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 NEGATYWNE SKUTKI ZMIAN KLIMATU</a:t>
            </a:r>
            <a:endParaRPr lang="pl-PL" sz="200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707517F9-F055-90B1-0873-30A463BDEFE9}"/>
              </a:ext>
            </a:extLst>
          </p:cNvPr>
          <p:cNvSpPr txBox="1"/>
          <p:nvPr/>
        </p:nvSpPr>
        <p:spPr>
          <a:xfrm>
            <a:off x="114300" y="1315253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6. </a:t>
            </a:r>
            <a:r>
              <a:rPr lang="pl-PL"/>
              <a:t>BUDOWA BEZPIECZEŃSTWA ENERGETYCZNEGO AJ W OPARCIU O GOSPODARKĘ NISKOEMISYJNĄ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001CA660-20B1-979E-46A3-140BEDE69180}"/>
              </a:ext>
            </a:extLst>
          </p:cNvPr>
          <p:cNvSpPr txBox="1"/>
          <p:nvPr/>
        </p:nvSpPr>
        <p:spPr>
          <a:xfrm>
            <a:off x="335973" y="1832624"/>
            <a:ext cx="8894620" cy="36933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l-PL"/>
              <a:t>Rozwój systemu zrównoważonego transportu publicznego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66E2224E-292F-7E7A-6102-746B2F5607F3}"/>
              </a:ext>
            </a:extLst>
          </p:cNvPr>
          <p:cNvSpPr txBox="1"/>
          <p:nvPr/>
        </p:nvSpPr>
        <p:spPr>
          <a:xfrm>
            <a:off x="335972" y="2870938"/>
            <a:ext cx="8894620" cy="36933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l-PL"/>
              <a:t>Stworzenie systemu tras rowerowych</a:t>
            </a: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46A27891-744B-319A-A8A7-9338700EBD99}"/>
              </a:ext>
            </a:extLst>
          </p:cNvPr>
          <p:cNvSpPr txBox="1"/>
          <p:nvPr/>
        </p:nvSpPr>
        <p:spPr>
          <a:xfrm>
            <a:off x="335972" y="3384737"/>
            <a:ext cx="8894620" cy="36933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l-PL"/>
              <a:t>Wsparcie rozwoju energetyki z OZE</a:t>
            </a: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4DA30F4C-606A-B367-0B3C-D13228A6E9F6}"/>
              </a:ext>
            </a:extLst>
          </p:cNvPr>
          <p:cNvSpPr txBox="1"/>
          <p:nvPr/>
        </p:nvSpPr>
        <p:spPr>
          <a:xfrm>
            <a:off x="335972" y="2353567"/>
            <a:ext cx="8894620" cy="36933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l-PL"/>
              <a:t>Budowa stacji ładowania samochodów elektrycznych</a:t>
            </a: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CCA9BE3C-FA61-86B5-A446-CF22D5AB7004}"/>
              </a:ext>
            </a:extLst>
          </p:cNvPr>
          <p:cNvSpPr txBox="1"/>
          <p:nvPr/>
        </p:nvSpPr>
        <p:spPr>
          <a:xfrm>
            <a:off x="335972" y="3898536"/>
            <a:ext cx="8894620" cy="36933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l-PL"/>
              <a:t>Poprawa efektywności oraz autonomii energetycznej budynków publicznych</a:t>
            </a: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02FB2606-5818-04EC-AF90-AED6A91320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881" y="4412335"/>
            <a:ext cx="4562542" cy="2375022"/>
          </a:xfrm>
          <a:prstGeom prst="rect">
            <a:avLst/>
          </a:prstGeom>
        </p:spPr>
      </p:pic>
      <p:pic>
        <p:nvPicPr>
          <p:cNvPr id="23554" name="Obraz 17">
            <a:extLst>
              <a:ext uri="{FF2B5EF4-FFF2-40B4-BE49-F238E27FC236}">
                <a16:creationId xmlns:a16="http://schemas.microsoft.com/office/drawing/2014/main" id="{467E3E45-B3CD-B088-5061-E019E25CE5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1400" y="53382"/>
            <a:ext cx="876300" cy="61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3" name="Obraz 18">
            <a:extLst>
              <a:ext uri="{FF2B5EF4-FFF2-40B4-BE49-F238E27FC236}">
                <a16:creationId xmlns:a16="http://schemas.microsoft.com/office/drawing/2014/main" id="{1B94D855-D529-825C-0BC1-36E8229ADA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562"/>
            <a:ext cx="1319213" cy="72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3">
            <a:extLst>
              <a:ext uri="{FF2B5EF4-FFF2-40B4-BE49-F238E27FC236}">
                <a16:creationId xmlns:a16="http://schemas.microsoft.com/office/drawing/2014/main" id="{AD04BFD5-82D0-00AE-CE2A-B4D273936E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0683D3C5-7A1C-273A-29D0-9CFBE0CE1F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6599" y="143532"/>
            <a:ext cx="943880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 EOG 2014-2021 w ramach programu „Rozwój Lokalny”</a:t>
            </a:r>
            <a:endParaRPr kumimoji="0" lang="pl-PL" altLang="pl-PL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34718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FA8280E2-7F79-7845-565B-9098E9CFF420}"/>
              </a:ext>
            </a:extLst>
          </p:cNvPr>
          <p:cNvSpPr/>
          <p:nvPr/>
        </p:nvSpPr>
        <p:spPr>
          <a:xfrm>
            <a:off x="114300" y="787721"/>
            <a:ext cx="11963400" cy="428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AGLOMERACJA JELENIOGÓRSKA OBSZAREM ODPORNYM </a:t>
            </a:r>
            <a:r>
              <a:rPr lang="pl-PL" sz="20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pl-PL" sz="2000" b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 NEGATYWNE SKUTKI ZMIAN KLIMATU</a:t>
            </a:r>
            <a:endParaRPr lang="pl-PL" sz="200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A98A3A37-CDE3-CBAC-60E4-A60A6DAFA9F0}"/>
              </a:ext>
            </a:extLst>
          </p:cNvPr>
          <p:cNvSpPr txBox="1"/>
          <p:nvPr/>
        </p:nvSpPr>
        <p:spPr>
          <a:xfrm>
            <a:off x="114300" y="1337777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1. </a:t>
            </a:r>
            <a:r>
              <a:rPr lang="pl-PL"/>
              <a:t>ROZPOZNANIE ZASOBÓW AGLOMERACJI JELENIOGÓRSKIEJ</a:t>
            </a:r>
          </a:p>
        </p:txBody>
      </p:sp>
      <p:sp>
        <p:nvSpPr>
          <p:cNvPr id="5" name="Strzałka: w dół 4">
            <a:extLst>
              <a:ext uri="{FF2B5EF4-FFF2-40B4-BE49-F238E27FC236}">
                <a16:creationId xmlns:a16="http://schemas.microsoft.com/office/drawing/2014/main" id="{EA399BE8-B962-17CF-2B64-AD7BFE9A2D1B}"/>
              </a:ext>
            </a:extLst>
          </p:cNvPr>
          <p:cNvSpPr/>
          <p:nvPr/>
        </p:nvSpPr>
        <p:spPr>
          <a:xfrm>
            <a:off x="5629563" y="1764886"/>
            <a:ext cx="281710" cy="31762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0" name="pole tekstowe 39">
            <a:extLst>
              <a:ext uri="{FF2B5EF4-FFF2-40B4-BE49-F238E27FC236}">
                <a16:creationId xmlns:a16="http://schemas.microsoft.com/office/drawing/2014/main" id="{8A36D8D5-7355-A095-A2D9-4431101DFCCD}"/>
              </a:ext>
            </a:extLst>
          </p:cNvPr>
          <p:cNvSpPr txBox="1"/>
          <p:nvPr/>
        </p:nvSpPr>
        <p:spPr>
          <a:xfrm>
            <a:off x="114300" y="2140289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2. </a:t>
            </a:r>
            <a:r>
              <a:rPr lang="pl-PL"/>
              <a:t>STYMULOWANIE PRO-ADAPTACYJNEGO ROZWOJU</a:t>
            </a:r>
          </a:p>
        </p:txBody>
      </p:sp>
      <p:sp>
        <p:nvSpPr>
          <p:cNvPr id="42" name="Strzałka: w dół 41">
            <a:extLst>
              <a:ext uri="{FF2B5EF4-FFF2-40B4-BE49-F238E27FC236}">
                <a16:creationId xmlns:a16="http://schemas.microsoft.com/office/drawing/2014/main" id="{EB521633-8EF0-AD1A-7D2B-412F3624C7F2}"/>
              </a:ext>
            </a:extLst>
          </p:cNvPr>
          <p:cNvSpPr/>
          <p:nvPr/>
        </p:nvSpPr>
        <p:spPr>
          <a:xfrm>
            <a:off x="5629563" y="2588478"/>
            <a:ext cx="281710" cy="31762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6" name="pole tekstowe 45">
            <a:extLst>
              <a:ext uri="{FF2B5EF4-FFF2-40B4-BE49-F238E27FC236}">
                <a16:creationId xmlns:a16="http://schemas.microsoft.com/office/drawing/2014/main" id="{D3DFF3C9-17BC-EE77-4917-128FA2412200}"/>
              </a:ext>
            </a:extLst>
          </p:cNvPr>
          <p:cNvSpPr txBox="1"/>
          <p:nvPr/>
        </p:nvSpPr>
        <p:spPr>
          <a:xfrm>
            <a:off x="114300" y="2986026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3. </a:t>
            </a:r>
            <a:r>
              <a:rPr lang="pl-PL"/>
              <a:t>ZAPEWNIENIENIE KOMFROTU I BEZPIECZEŃSTWA MIESZKAŃCÓW W WARUNKACH ZMIENIAJĄCEGO SIĘ KLIMATU</a:t>
            </a:r>
          </a:p>
        </p:txBody>
      </p:sp>
      <p:sp>
        <p:nvSpPr>
          <p:cNvPr id="47" name="pole tekstowe 46">
            <a:extLst>
              <a:ext uri="{FF2B5EF4-FFF2-40B4-BE49-F238E27FC236}">
                <a16:creationId xmlns:a16="http://schemas.microsoft.com/office/drawing/2014/main" id="{D46A3878-8CA9-8C76-70F8-7B6936B492DE}"/>
              </a:ext>
            </a:extLst>
          </p:cNvPr>
          <p:cNvSpPr txBox="1"/>
          <p:nvPr/>
        </p:nvSpPr>
        <p:spPr>
          <a:xfrm>
            <a:off x="114300" y="3559403"/>
            <a:ext cx="119634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4. </a:t>
            </a:r>
            <a:r>
              <a:rPr lang="pl-PL"/>
              <a:t>OCHRONA ORAZ PODNOSZENIE ZDOLNOŚCI ADAPTACYJNYCH TERENÓW OTWARTYCH I PRZYRODNICZO CENNYCH, WRAŻLIWYCH NA NEGATYWNE SKUTKI ZMIAN KLIMATU</a:t>
            </a:r>
          </a:p>
        </p:txBody>
      </p:sp>
      <p:sp>
        <p:nvSpPr>
          <p:cNvPr id="48" name="pole tekstowe 47">
            <a:extLst>
              <a:ext uri="{FF2B5EF4-FFF2-40B4-BE49-F238E27FC236}">
                <a16:creationId xmlns:a16="http://schemas.microsoft.com/office/drawing/2014/main" id="{EB11555C-6BDE-C4AD-4A16-B065BBC6DCA1}"/>
              </a:ext>
            </a:extLst>
          </p:cNvPr>
          <p:cNvSpPr txBox="1"/>
          <p:nvPr/>
        </p:nvSpPr>
        <p:spPr>
          <a:xfrm>
            <a:off x="114300" y="4377673"/>
            <a:ext cx="119634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5. </a:t>
            </a:r>
            <a:r>
              <a:rPr lang="pl-PL"/>
              <a:t>ZAPEWNIENIE DOSTĘPU DO WODY DOBREJ JAKOŚCI ORAZ OCHRONA JEJ ZASOBÓW W OBLICZU ZAGROŻEŃ ZWIĄZANYCH ZE ZMIANAMI KLIMATU</a:t>
            </a:r>
          </a:p>
        </p:txBody>
      </p:sp>
      <p:sp>
        <p:nvSpPr>
          <p:cNvPr id="49" name="pole tekstowe 48">
            <a:extLst>
              <a:ext uri="{FF2B5EF4-FFF2-40B4-BE49-F238E27FC236}">
                <a16:creationId xmlns:a16="http://schemas.microsoft.com/office/drawing/2014/main" id="{6871696D-9295-DD7E-D4BC-DA3F0F24422A}"/>
              </a:ext>
            </a:extLst>
          </p:cNvPr>
          <p:cNvSpPr txBox="1"/>
          <p:nvPr/>
        </p:nvSpPr>
        <p:spPr>
          <a:xfrm>
            <a:off x="114300" y="5195943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6. </a:t>
            </a:r>
            <a:r>
              <a:rPr lang="pl-PL"/>
              <a:t>BUDOWA BEZPIECZEŃSTWA ENERGETYCZNEGO AJ W OPARCIU O GOSPODARKĘ NISKOEMISYJNĄ</a:t>
            </a:r>
          </a:p>
        </p:txBody>
      </p:sp>
      <p:sp>
        <p:nvSpPr>
          <p:cNvPr id="50" name="pole tekstowe 49">
            <a:extLst>
              <a:ext uri="{FF2B5EF4-FFF2-40B4-BE49-F238E27FC236}">
                <a16:creationId xmlns:a16="http://schemas.microsoft.com/office/drawing/2014/main" id="{28A44226-9BA4-A618-618E-0D9B10C6B7C5}"/>
              </a:ext>
            </a:extLst>
          </p:cNvPr>
          <p:cNvSpPr txBox="1"/>
          <p:nvPr/>
        </p:nvSpPr>
        <p:spPr>
          <a:xfrm>
            <a:off x="114300" y="5750079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7. </a:t>
            </a:r>
            <a:r>
              <a:rPr lang="pl-PL"/>
              <a:t>OCHRONA DZIEDZICTWA AGLOMERACJI JELENIOGÓRSKIEJ</a:t>
            </a:r>
          </a:p>
        </p:txBody>
      </p:sp>
      <p:sp>
        <p:nvSpPr>
          <p:cNvPr id="51" name="pole tekstowe 50">
            <a:extLst>
              <a:ext uri="{FF2B5EF4-FFF2-40B4-BE49-F238E27FC236}">
                <a16:creationId xmlns:a16="http://schemas.microsoft.com/office/drawing/2014/main" id="{B8405D75-C1F9-9370-3F25-34E35F4FC4CD}"/>
              </a:ext>
            </a:extLst>
          </p:cNvPr>
          <p:cNvSpPr txBox="1"/>
          <p:nvPr/>
        </p:nvSpPr>
        <p:spPr>
          <a:xfrm>
            <a:off x="114300" y="6418025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8. </a:t>
            </a:r>
            <a:r>
              <a:rPr lang="pl-PL"/>
              <a:t>KREOWANIE ŚWIADOMEGO SPOŁECZEŃSTWA</a:t>
            </a:r>
          </a:p>
        </p:txBody>
      </p:sp>
      <p:pic>
        <p:nvPicPr>
          <p:cNvPr id="24578" name="Obraz 17">
            <a:extLst>
              <a:ext uri="{FF2B5EF4-FFF2-40B4-BE49-F238E27FC236}">
                <a16:creationId xmlns:a16="http://schemas.microsoft.com/office/drawing/2014/main" id="{80A74DEB-3FF6-46B6-CB73-4D3C89E02C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1400" y="41432"/>
            <a:ext cx="876300" cy="61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7" name="Obraz 18">
            <a:extLst>
              <a:ext uri="{FF2B5EF4-FFF2-40B4-BE49-F238E27FC236}">
                <a16:creationId xmlns:a16="http://schemas.microsoft.com/office/drawing/2014/main" id="{3896B5E7-5F53-FD48-D35B-607CE1CE61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739"/>
            <a:ext cx="1319213" cy="72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7E78D5DD-9D86-168F-F0E3-FB5EB52B49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C0394E96-A49D-7E22-37AD-B428412C7A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0899" y="127983"/>
            <a:ext cx="943880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 EOG 2014-2021 w ramach programu „Rozwój Lokalny”</a:t>
            </a:r>
            <a:endParaRPr kumimoji="0" lang="pl-PL" altLang="pl-PL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13822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FA8280E2-7F79-7845-565B-9098E9CFF420}"/>
              </a:ext>
            </a:extLst>
          </p:cNvPr>
          <p:cNvSpPr/>
          <p:nvPr/>
        </p:nvSpPr>
        <p:spPr>
          <a:xfrm>
            <a:off x="114300" y="791573"/>
            <a:ext cx="11963400" cy="428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AGLOMERACJA JELENIOGÓRSKA OBSZAREM ODPORNYM </a:t>
            </a:r>
            <a:r>
              <a:rPr lang="pl-PL" sz="20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pl-PL" sz="2000" b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 NEGATYWNE SKUTKI ZMIAN KLIMATU</a:t>
            </a:r>
            <a:endParaRPr lang="pl-PL" sz="200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707517F9-F055-90B1-0873-30A463BDEFE9}"/>
              </a:ext>
            </a:extLst>
          </p:cNvPr>
          <p:cNvSpPr txBox="1"/>
          <p:nvPr/>
        </p:nvSpPr>
        <p:spPr>
          <a:xfrm>
            <a:off x="114300" y="1315253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7. </a:t>
            </a:r>
            <a:r>
              <a:rPr lang="pl-PL"/>
              <a:t>OCHRONA DZIEDZICTWA AGLOMERACJI JELENIOGÓRSKIEJ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FCBE8DA5-43EC-3ED3-9DBF-6C67463EEB78}"/>
              </a:ext>
            </a:extLst>
          </p:cNvPr>
          <p:cNvSpPr txBox="1"/>
          <p:nvPr/>
        </p:nvSpPr>
        <p:spPr>
          <a:xfrm>
            <a:off x="437573" y="1832624"/>
            <a:ext cx="8894620" cy="36933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l-PL"/>
              <a:t>Adaptacja terenów zabytkowych do zmian klimatu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45ED2950-E280-95D7-F1F9-EAF99EC9DE72}"/>
              </a:ext>
            </a:extLst>
          </p:cNvPr>
          <p:cNvSpPr txBox="1"/>
          <p:nvPr/>
        </p:nvSpPr>
        <p:spPr>
          <a:xfrm>
            <a:off x="437572" y="2870938"/>
            <a:ext cx="8894620" cy="646331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l-PL"/>
              <a:t>Działania na rzecz wpisania Doliny Pałaców i Ogrodów oraz Geoparku Krainy Wygasłych Wulkanów na Listę Światowego Dziedzictwa UNESCO</a:t>
            </a: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5FDBF07C-EAD6-69D5-D24E-5AB97DC978C1}"/>
              </a:ext>
            </a:extLst>
          </p:cNvPr>
          <p:cNvSpPr txBox="1"/>
          <p:nvPr/>
        </p:nvSpPr>
        <p:spPr>
          <a:xfrm>
            <a:off x="437572" y="2353567"/>
            <a:ext cx="8894620" cy="36933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l-PL"/>
              <a:t>Ochrona zabytków przed zjawiskami ekstremalnymi</a:t>
            </a: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73DC7173-425B-5135-0D7D-DFF73563ECF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93" r="1257"/>
          <a:stretch/>
        </p:blipFill>
        <p:spPr>
          <a:xfrm>
            <a:off x="2831522" y="3665308"/>
            <a:ext cx="4106719" cy="2880291"/>
          </a:xfrm>
          <a:prstGeom prst="rect">
            <a:avLst/>
          </a:prstGeom>
        </p:spPr>
      </p:pic>
      <p:pic>
        <p:nvPicPr>
          <p:cNvPr id="25602" name="Obraz 17">
            <a:extLst>
              <a:ext uri="{FF2B5EF4-FFF2-40B4-BE49-F238E27FC236}">
                <a16:creationId xmlns:a16="http://schemas.microsoft.com/office/drawing/2014/main" id="{0682EDFD-108F-788F-2DB9-D799B639B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5625" y="61912"/>
            <a:ext cx="876300" cy="61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1" name="Obraz 18">
            <a:extLst>
              <a:ext uri="{FF2B5EF4-FFF2-40B4-BE49-F238E27FC236}">
                <a16:creationId xmlns:a16="http://schemas.microsoft.com/office/drawing/2014/main" id="{3AF044B2-D022-5E1F-5356-57EABC1392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68"/>
            <a:ext cx="1319213" cy="72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3">
            <a:extLst>
              <a:ext uri="{FF2B5EF4-FFF2-40B4-BE49-F238E27FC236}">
                <a16:creationId xmlns:a16="http://schemas.microsoft.com/office/drawing/2014/main" id="{B6CBF82E-B828-6861-F614-309B5E7612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149161EF-B700-DEAD-930F-C8DAD4B6E0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401" y="241757"/>
            <a:ext cx="9437199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                                      </a:t>
            </a:r>
            <a:endParaRPr kumimoji="0" lang="pl-PL" altLang="pl-PL" sz="11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 EOG 2014-2021 w ramach programu „Rozwój Lokalny</a:t>
            </a: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”</a:t>
            </a:r>
            <a:endParaRPr kumimoji="0" lang="pl-PL" altLang="pl-PL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4758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FA8280E2-7F79-7845-565B-9098E9CFF420}"/>
              </a:ext>
            </a:extLst>
          </p:cNvPr>
          <p:cNvSpPr/>
          <p:nvPr/>
        </p:nvSpPr>
        <p:spPr>
          <a:xfrm>
            <a:off x="114300" y="810794"/>
            <a:ext cx="11963400" cy="428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AGLOMERACJA JELENIOGÓRSKA OBSZAREM ODPORNYM </a:t>
            </a:r>
            <a:r>
              <a:rPr lang="pl-PL" sz="20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pl-PL" sz="2000" b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 NEGATYWNE SKUTKI ZMIAN KLIMATU</a:t>
            </a:r>
            <a:endParaRPr lang="pl-PL" sz="200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A98A3A37-CDE3-CBAC-60E4-A60A6DAFA9F0}"/>
              </a:ext>
            </a:extLst>
          </p:cNvPr>
          <p:cNvSpPr txBox="1"/>
          <p:nvPr/>
        </p:nvSpPr>
        <p:spPr>
          <a:xfrm>
            <a:off x="114300" y="1337777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1. </a:t>
            </a:r>
            <a:r>
              <a:rPr lang="pl-PL"/>
              <a:t>ROZPOZNANIE ZASOBÓW AGLOMERACJI JELENIOGÓRSKIEJ</a:t>
            </a:r>
          </a:p>
        </p:txBody>
      </p:sp>
      <p:sp>
        <p:nvSpPr>
          <p:cNvPr id="5" name="Strzałka: w dół 4">
            <a:extLst>
              <a:ext uri="{FF2B5EF4-FFF2-40B4-BE49-F238E27FC236}">
                <a16:creationId xmlns:a16="http://schemas.microsoft.com/office/drawing/2014/main" id="{EA399BE8-B962-17CF-2B64-AD7BFE9A2D1B}"/>
              </a:ext>
            </a:extLst>
          </p:cNvPr>
          <p:cNvSpPr/>
          <p:nvPr/>
        </p:nvSpPr>
        <p:spPr>
          <a:xfrm>
            <a:off x="5629563" y="1764886"/>
            <a:ext cx="281710" cy="31762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0" name="pole tekstowe 39">
            <a:extLst>
              <a:ext uri="{FF2B5EF4-FFF2-40B4-BE49-F238E27FC236}">
                <a16:creationId xmlns:a16="http://schemas.microsoft.com/office/drawing/2014/main" id="{8A36D8D5-7355-A095-A2D9-4431101DFCCD}"/>
              </a:ext>
            </a:extLst>
          </p:cNvPr>
          <p:cNvSpPr txBox="1"/>
          <p:nvPr/>
        </p:nvSpPr>
        <p:spPr>
          <a:xfrm>
            <a:off x="114300" y="2140289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2. </a:t>
            </a:r>
            <a:r>
              <a:rPr lang="pl-PL"/>
              <a:t>STYMULOWANIE PRO-ADAPTACYJNEGO ROZWOJU</a:t>
            </a:r>
          </a:p>
        </p:txBody>
      </p:sp>
      <p:sp>
        <p:nvSpPr>
          <p:cNvPr id="42" name="Strzałka: w dół 41">
            <a:extLst>
              <a:ext uri="{FF2B5EF4-FFF2-40B4-BE49-F238E27FC236}">
                <a16:creationId xmlns:a16="http://schemas.microsoft.com/office/drawing/2014/main" id="{EB521633-8EF0-AD1A-7D2B-412F3624C7F2}"/>
              </a:ext>
            </a:extLst>
          </p:cNvPr>
          <p:cNvSpPr/>
          <p:nvPr/>
        </p:nvSpPr>
        <p:spPr>
          <a:xfrm>
            <a:off x="5629563" y="2588478"/>
            <a:ext cx="281710" cy="31762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6" name="pole tekstowe 45">
            <a:extLst>
              <a:ext uri="{FF2B5EF4-FFF2-40B4-BE49-F238E27FC236}">
                <a16:creationId xmlns:a16="http://schemas.microsoft.com/office/drawing/2014/main" id="{D3DFF3C9-17BC-EE77-4917-128FA2412200}"/>
              </a:ext>
            </a:extLst>
          </p:cNvPr>
          <p:cNvSpPr txBox="1"/>
          <p:nvPr/>
        </p:nvSpPr>
        <p:spPr>
          <a:xfrm>
            <a:off x="114300" y="2986026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3. </a:t>
            </a:r>
            <a:r>
              <a:rPr lang="pl-PL"/>
              <a:t>ZAPEWNIENIENIE KOMFROTU I BEZPIECZEŃSTWA MIESZKAŃCÓW W WARUNKACH ZMIENIAJĄCEGO SIĘ KLIMATU</a:t>
            </a:r>
          </a:p>
        </p:txBody>
      </p:sp>
      <p:sp>
        <p:nvSpPr>
          <p:cNvPr id="47" name="pole tekstowe 46">
            <a:extLst>
              <a:ext uri="{FF2B5EF4-FFF2-40B4-BE49-F238E27FC236}">
                <a16:creationId xmlns:a16="http://schemas.microsoft.com/office/drawing/2014/main" id="{D46A3878-8CA9-8C76-70F8-7B6936B492DE}"/>
              </a:ext>
            </a:extLst>
          </p:cNvPr>
          <p:cNvSpPr txBox="1"/>
          <p:nvPr/>
        </p:nvSpPr>
        <p:spPr>
          <a:xfrm>
            <a:off x="114300" y="3559403"/>
            <a:ext cx="119634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4. </a:t>
            </a:r>
            <a:r>
              <a:rPr lang="pl-PL"/>
              <a:t>OCHRONA ORAZ PODNOSZENIE ZDOLNOŚCI ADAPTACYJNYCH TERENÓW OTWARTYCH I PRZYRODNICZO CENNYCH, WRAŻLIWYCH NA NEGATYWNE SKUTKI ZMIAN KLIMATU</a:t>
            </a:r>
          </a:p>
        </p:txBody>
      </p:sp>
      <p:sp>
        <p:nvSpPr>
          <p:cNvPr id="48" name="pole tekstowe 47">
            <a:extLst>
              <a:ext uri="{FF2B5EF4-FFF2-40B4-BE49-F238E27FC236}">
                <a16:creationId xmlns:a16="http://schemas.microsoft.com/office/drawing/2014/main" id="{EB11555C-6BDE-C4AD-4A16-B065BBC6DCA1}"/>
              </a:ext>
            </a:extLst>
          </p:cNvPr>
          <p:cNvSpPr txBox="1"/>
          <p:nvPr/>
        </p:nvSpPr>
        <p:spPr>
          <a:xfrm>
            <a:off x="114300" y="4377673"/>
            <a:ext cx="119634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5. </a:t>
            </a:r>
            <a:r>
              <a:rPr lang="pl-PL"/>
              <a:t>ZAPEWNIENIE DOSTĘPU DO WODY DOBREJ JAKOŚCI ORAZ OCHRONA JEJ ZASOBÓW W OBLICZU ZAGROŻEŃ ZWIĄZANYCH ZE ZMIANAMI KLIMATU</a:t>
            </a:r>
          </a:p>
        </p:txBody>
      </p:sp>
      <p:sp>
        <p:nvSpPr>
          <p:cNvPr id="49" name="pole tekstowe 48">
            <a:extLst>
              <a:ext uri="{FF2B5EF4-FFF2-40B4-BE49-F238E27FC236}">
                <a16:creationId xmlns:a16="http://schemas.microsoft.com/office/drawing/2014/main" id="{6871696D-9295-DD7E-D4BC-DA3F0F24422A}"/>
              </a:ext>
            </a:extLst>
          </p:cNvPr>
          <p:cNvSpPr txBox="1"/>
          <p:nvPr/>
        </p:nvSpPr>
        <p:spPr>
          <a:xfrm>
            <a:off x="114300" y="5195943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6. </a:t>
            </a:r>
            <a:r>
              <a:rPr lang="pl-PL"/>
              <a:t>BUDOWA BEZPIECZEŃSTWA ENERGETYCZNEGO AJ W OPARCIU O GOSPODARKĘ NISKOEMISYJNĄ</a:t>
            </a:r>
          </a:p>
        </p:txBody>
      </p:sp>
      <p:sp>
        <p:nvSpPr>
          <p:cNvPr id="50" name="pole tekstowe 49">
            <a:extLst>
              <a:ext uri="{FF2B5EF4-FFF2-40B4-BE49-F238E27FC236}">
                <a16:creationId xmlns:a16="http://schemas.microsoft.com/office/drawing/2014/main" id="{28A44226-9BA4-A618-618E-0D9B10C6B7C5}"/>
              </a:ext>
            </a:extLst>
          </p:cNvPr>
          <p:cNvSpPr txBox="1"/>
          <p:nvPr/>
        </p:nvSpPr>
        <p:spPr>
          <a:xfrm>
            <a:off x="114300" y="5750079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7. </a:t>
            </a:r>
            <a:r>
              <a:rPr lang="pl-PL"/>
              <a:t>OCHRONA DZIEDZICTWA AGLOMERACJI JELENIOGÓRSKIEJ</a:t>
            </a:r>
          </a:p>
        </p:txBody>
      </p:sp>
      <p:sp>
        <p:nvSpPr>
          <p:cNvPr id="51" name="pole tekstowe 50">
            <a:extLst>
              <a:ext uri="{FF2B5EF4-FFF2-40B4-BE49-F238E27FC236}">
                <a16:creationId xmlns:a16="http://schemas.microsoft.com/office/drawing/2014/main" id="{B8405D75-C1F9-9370-3F25-34E35F4FC4CD}"/>
              </a:ext>
            </a:extLst>
          </p:cNvPr>
          <p:cNvSpPr txBox="1"/>
          <p:nvPr/>
        </p:nvSpPr>
        <p:spPr>
          <a:xfrm>
            <a:off x="114300" y="6418025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8. </a:t>
            </a:r>
            <a:r>
              <a:rPr lang="pl-PL"/>
              <a:t>KREOWANIE ŚWIADOMEGO SPOŁECZEŃSTWA</a:t>
            </a:r>
          </a:p>
        </p:txBody>
      </p:sp>
      <p:pic>
        <p:nvPicPr>
          <p:cNvPr id="49154" name="Obraz 17">
            <a:extLst>
              <a:ext uri="{FF2B5EF4-FFF2-40B4-BE49-F238E27FC236}">
                <a16:creationId xmlns:a16="http://schemas.microsoft.com/office/drawing/2014/main" id="{27321F6E-89CF-0A09-5D3B-D8634923DD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1400" y="45696"/>
            <a:ext cx="876300" cy="61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3" name="Obraz 18">
            <a:extLst>
              <a:ext uri="{FF2B5EF4-FFF2-40B4-BE49-F238E27FC236}">
                <a16:creationId xmlns:a16="http://schemas.microsoft.com/office/drawing/2014/main" id="{21DE7F2A-E4CA-FE6D-58AF-13BBC87745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144"/>
            <a:ext cx="1319213" cy="72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CC309A00-624B-05E6-A36A-04BA2B3243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7273" y="-276721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5EFC983A-65CE-5764-A16B-DB628D578D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5472" y="73036"/>
            <a:ext cx="943880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 EOG 2014-2021 w ramach programu „Rozwój Lokalny”</a:t>
            </a:r>
            <a:endParaRPr kumimoji="0" lang="pl-PL" altLang="pl-PL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92169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FA8280E2-7F79-7845-565B-9098E9CFF420}"/>
              </a:ext>
            </a:extLst>
          </p:cNvPr>
          <p:cNvSpPr/>
          <p:nvPr/>
        </p:nvSpPr>
        <p:spPr>
          <a:xfrm>
            <a:off x="114300" y="774589"/>
            <a:ext cx="11963400" cy="428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AGLOMERACJA JELENIOGÓRSKA OBSZAREM ODPORNYM </a:t>
            </a:r>
            <a:r>
              <a:rPr lang="pl-PL" sz="20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pl-PL" sz="2000" b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 NEGATYWNE SKUTKI ZMIAN KLIMATU</a:t>
            </a:r>
            <a:endParaRPr lang="pl-PL" sz="200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707517F9-F055-90B1-0873-30A463BDEFE9}"/>
              </a:ext>
            </a:extLst>
          </p:cNvPr>
          <p:cNvSpPr txBox="1"/>
          <p:nvPr/>
        </p:nvSpPr>
        <p:spPr>
          <a:xfrm>
            <a:off x="114300" y="1315253"/>
            <a:ext cx="119634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b="1"/>
              <a:t>CEL 8. </a:t>
            </a:r>
            <a:r>
              <a:rPr lang="pl-PL"/>
              <a:t>KREOWANIE ŚWIADOMEGO SPOŁECZEŃSTWA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4507F36A-0756-7878-0C55-A82344DFBF6F}"/>
              </a:ext>
            </a:extLst>
          </p:cNvPr>
          <p:cNvSpPr txBox="1"/>
          <p:nvPr/>
        </p:nvSpPr>
        <p:spPr>
          <a:xfrm>
            <a:off x="391392" y="1832624"/>
            <a:ext cx="8894620" cy="36933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l-PL" dirty="0"/>
              <a:t>Prowadzenie akcji edukacyjnych dla rolników</a:t>
            </a: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CB0B961F-4664-160B-B698-2342CBF2FB69}"/>
              </a:ext>
            </a:extLst>
          </p:cNvPr>
          <p:cNvSpPr txBox="1"/>
          <p:nvPr/>
        </p:nvSpPr>
        <p:spPr>
          <a:xfrm>
            <a:off x="391391" y="2874510"/>
            <a:ext cx="8894620" cy="36933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l-PL"/>
              <a:t>Kampanie promujące postawy pro-środowiskowe</a:t>
            </a: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2259F719-461C-1F54-B79C-0B2151D27B93}"/>
              </a:ext>
            </a:extLst>
          </p:cNvPr>
          <p:cNvSpPr txBox="1"/>
          <p:nvPr/>
        </p:nvSpPr>
        <p:spPr>
          <a:xfrm>
            <a:off x="391391" y="2353567"/>
            <a:ext cx="8894620" cy="36933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l-PL"/>
              <a:t>Organizacja szkoleń dla urzędników</a:t>
            </a: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92445A9B-927B-FD43-A116-CCA56A5CD2FF}"/>
              </a:ext>
            </a:extLst>
          </p:cNvPr>
          <p:cNvSpPr txBox="1"/>
          <p:nvPr/>
        </p:nvSpPr>
        <p:spPr>
          <a:xfrm>
            <a:off x="391391" y="3916396"/>
            <a:ext cx="8894620" cy="36933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l-PL"/>
              <a:t>Zajęcia edukacyjne w szkołach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A0ED919D-F614-9D2B-D098-BD233A23684B}"/>
              </a:ext>
            </a:extLst>
          </p:cNvPr>
          <p:cNvSpPr txBox="1"/>
          <p:nvPr/>
        </p:nvSpPr>
        <p:spPr>
          <a:xfrm>
            <a:off x="391391" y="3395453"/>
            <a:ext cx="8894620" cy="36933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l-PL"/>
              <a:t>Kampanie informujące o zdrowotnych skutkach zmian klimatu i profilaktyce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2BFCA732-DBB9-D64F-1BC6-8165E3324F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0155" y="4338041"/>
            <a:ext cx="3460173" cy="2467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6" name="Obraz 17">
            <a:extLst>
              <a:ext uri="{FF2B5EF4-FFF2-40B4-BE49-F238E27FC236}">
                <a16:creationId xmlns:a16="http://schemas.microsoft.com/office/drawing/2014/main" id="{2F4A4C2D-1506-1D47-3855-0500337854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1400" y="125328"/>
            <a:ext cx="876300" cy="61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5" name="Obraz 18">
            <a:extLst>
              <a:ext uri="{FF2B5EF4-FFF2-40B4-BE49-F238E27FC236}">
                <a16:creationId xmlns:a16="http://schemas.microsoft.com/office/drawing/2014/main" id="{13B1B3DE-C32E-284C-128A-8484A70481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441"/>
            <a:ext cx="1319213" cy="72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3">
            <a:extLst>
              <a:ext uri="{FF2B5EF4-FFF2-40B4-BE49-F238E27FC236}">
                <a16:creationId xmlns:a16="http://schemas.microsoft.com/office/drawing/2014/main" id="{9DCCAEE7-6132-CF9D-B02A-69EF7C1631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" name="Rectangle 4">
            <a:extLst>
              <a:ext uri="{FF2B5EF4-FFF2-40B4-BE49-F238E27FC236}">
                <a16:creationId xmlns:a16="http://schemas.microsoft.com/office/drawing/2014/main" id="{16C1A77D-2EB3-F5D8-3561-3CBA035D0E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9213" y="139615"/>
            <a:ext cx="943880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 EOG 2014-2021 w ramach programu „Rozwój Lokalny”</a:t>
            </a:r>
            <a:endParaRPr kumimoji="0" lang="pl-PL" altLang="pl-PL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03377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FA8280E2-7F79-7845-565B-9098E9CFF420}"/>
              </a:ext>
            </a:extLst>
          </p:cNvPr>
          <p:cNvSpPr/>
          <p:nvPr/>
        </p:nvSpPr>
        <p:spPr>
          <a:xfrm>
            <a:off x="4892386" y="1024915"/>
            <a:ext cx="2407227" cy="428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60 DZIAŁAŃ</a:t>
            </a:r>
            <a:endParaRPr lang="pl-PL" sz="20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Łącznik prosty ze strzałką 6">
            <a:extLst>
              <a:ext uri="{FF2B5EF4-FFF2-40B4-BE49-F238E27FC236}">
                <a16:creationId xmlns:a16="http://schemas.microsoft.com/office/drawing/2014/main" id="{CCD273E5-1338-2866-7F8B-86D12BE38614}"/>
              </a:ext>
            </a:extLst>
          </p:cNvPr>
          <p:cNvCxnSpPr>
            <a:cxnSpLocks/>
          </p:cNvCxnSpPr>
          <p:nvPr/>
        </p:nvCxnSpPr>
        <p:spPr>
          <a:xfrm flipH="1">
            <a:off x="4456835" y="1524000"/>
            <a:ext cx="871102" cy="720437"/>
          </a:xfrm>
          <a:prstGeom prst="straightConnector1">
            <a:avLst/>
          </a:prstGeom>
          <a:ln w="1905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Łącznik prosty ze strzałką 11">
            <a:extLst>
              <a:ext uri="{FF2B5EF4-FFF2-40B4-BE49-F238E27FC236}">
                <a16:creationId xmlns:a16="http://schemas.microsoft.com/office/drawing/2014/main" id="{BF257F91-D237-F694-0F4D-42C967FABD76}"/>
              </a:ext>
            </a:extLst>
          </p:cNvPr>
          <p:cNvCxnSpPr>
            <a:cxnSpLocks/>
          </p:cNvCxnSpPr>
          <p:nvPr/>
        </p:nvCxnSpPr>
        <p:spPr>
          <a:xfrm>
            <a:off x="6739660" y="1524000"/>
            <a:ext cx="895927" cy="720437"/>
          </a:xfrm>
          <a:prstGeom prst="straightConnector1">
            <a:avLst/>
          </a:prstGeom>
          <a:ln w="1905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427F18DB-DCA5-6D08-0C0A-424318CBBC88}"/>
              </a:ext>
            </a:extLst>
          </p:cNvPr>
          <p:cNvSpPr txBox="1"/>
          <p:nvPr/>
        </p:nvSpPr>
        <p:spPr>
          <a:xfrm>
            <a:off x="2002271" y="2314897"/>
            <a:ext cx="3137189" cy="3693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pl-PL"/>
              <a:t>22 DZIAŁANIA OBLIGATORYJNE</a:t>
            </a:r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id="{FAD10FE9-1FEE-D9B2-BDC0-ECE9DD466083}"/>
              </a:ext>
            </a:extLst>
          </p:cNvPr>
          <p:cNvSpPr txBox="1"/>
          <p:nvPr/>
        </p:nvSpPr>
        <p:spPr>
          <a:xfrm>
            <a:off x="6929149" y="2314897"/>
            <a:ext cx="3137189" cy="369332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pl-PL"/>
              <a:t>38 DZIAŁAŃ FAKULTATYWNYCH</a:t>
            </a:r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D76836C8-99CA-50F2-8DED-0782448240E7}"/>
              </a:ext>
            </a:extLst>
          </p:cNvPr>
          <p:cNvSpPr txBox="1"/>
          <p:nvPr/>
        </p:nvSpPr>
        <p:spPr>
          <a:xfrm>
            <a:off x="2002271" y="2754290"/>
            <a:ext cx="278938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działanie rozpoznawcze (cel 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organizacyjno-prawne (cel 2)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edukacyjne (cel 3)</a:t>
            </a:r>
          </a:p>
        </p:txBody>
      </p:sp>
      <p:sp>
        <p:nvSpPr>
          <p:cNvPr id="18" name="pole tekstowe 17">
            <a:extLst>
              <a:ext uri="{FF2B5EF4-FFF2-40B4-BE49-F238E27FC236}">
                <a16:creationId xmlns:a16="http://schemas.microsoft.com/office/drawing/2014/main" id="{55B7E209-7F36-71C2-5320-F4E09AA43D82}"/>
              </a:ext>
            </a:extLst>
          </p:cNvPr>
          <p:cNvSpPr txBox="1"/>
          <p:nvPr/>
        </p:nvSpPr>
        <p:spPr>
          <a:xfrm>
            <a:off x="6929149" y="2783466"/>
            <a:ext cx="2789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/>
              <a:t>działania inwestycyjne (cele: 4, 5, 6, 7)</a:t>
            </a:r>
          </a:p>
        </p:txBody>
      </p:sp>
      <p:pic>
        <p:nvPicPr>
          <p:cNvPr id="27650" name="Obraz 17">
            <a:extLst>
              <a:ext uri="{FF2B5EF4-FFF2-40B4-BE49-F238E27FC236}">
                <a16:creationId xmlns:a16="http://schemas.microsoft.com/office/drawing/2014/main" id="{3414517C-E19A-DD32-88B5-A8A96B07E6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9600" y="61200"/>
            <a:ext cx="876300" cy="61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49" name="Obraz 18">
            <a:extLst>
              <a:ext uri="{FF2B5EF4-FFF2-40B4-BE49-F238E27FC236}">
                <a16:creationId xmlns:a16="http://schemas.microsoft.com/office/drawing/2014/main" id="{F39E281E-24D8-175C-0E32-B6A63535C2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37"/>
            <a:ext cx="1319213" cy="72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7B1FF58B-ED83-D154-F825-FC661EBCF2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16120881-9BC3-08D8-7FC8-12C04BCC0B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6598" y="106738"/>
            <a:ext cx="943880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 EOG 2014-2021 w ramach programu „Rozwój Lokalny”</a:t>
            </a:r>
            <a:endParaRPr kumimoji="0" lang="pl-PL" altLang="pl-PL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5078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FA8280E2-7F79-7845-565B-9098E9CFF420}"/>
              </a:ext>
            </a:extLst>
          </p:cNvPr>
          <p:cNvSpPr/>
          <p:nvPr/>
        </p:nvSpPr>
        <p:spPr>
          <a:xfrm>
            <a:off x="107950" y="973169"/>
            <a:ext cx="11976100" cy="428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2000" b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FINANSOWAN</a:t>
            </a:r>
            <a:r>
              <a:rPr lang="pl-PL" sz="2000" b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IE</a:t>
            </a:r>
            <a:endParaRPr lang="pl-PL" sz="200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B593A691-5103-AF8B-36AC-15DFD8C0FD56}"/>
              </a:ext>
            </a:extLst>
          </p:cNvPr>
          <p:cNvSpPr txBox="1"/>
          <p:nvPr/>
        </p:nvSpPr>
        <p:spPr>
          <a:xfrm>
            <a:off x="114300" y="1662938"/>
            <a:ext cx="11808900" cy="3667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pl-PL" sz="1400" b="1" dirty="0">
                <a:effectLst/>
                <a:latin typeface="Century Gothic" panose="020B0502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Wojewódzki Fundusz Ochrony Środowiska i Gospodarki Wodnej i Narodowy Fundusz Ochrony Środowiska i Gospodarki Wodnej</a:t>
            </a:r>
            <a:r>
              <a:rPr lang="pl-PL" sz="1400" dirty="0">
                <a:effectLst/>
                <a:latin typeface="Century Gothic" panose="020B0502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285750" indent="-285750" algn="just">
              <a:lnSpc>
                <a:spcPct val="115000"/>
              </a:lnSpc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pl-PL" sz="1400" b="1" dirty="0">
                <a:effectLst/>
                <a:latin typeface="Century Gothic" panose="020B0502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Program Fundusze Europejskie na Infrastrukturę, Klimat, Środowisko 2021-2027 (</a:t>
            </a:r>
            <a:r>
              <a:rPr lang="pl-PL" sz="1400" b="1" dirty="0" err="1"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FEnIKS</a:t>
            </a:r>
            <a:r>
              <a:rPr lang="pl-PL" sz="14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)</a:t>
            </a:r>
            <a:endParaRPr lang="pl-PL" sz="1400" b="1" dirty="0">
              <a:latin typeface="Century Gothic" panose="020B0502020202020204" pitchFamily="34" charset="0"/>
              <a:ea typeface="Calibri" panose="020F0502020204030204" pitchFamily="34" charset="0"/>
            </a:endParaRPr>
          </a:p>
          <a:p>
            <a:pPr marL="285750" indent="-285750" algn="just">
              <a:lnSpc>
                <a:spcPct val="115000"/>
              </a:lnSpc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pl-PL" sz="1400" b="1" dirty="0">
                <a:effectLst/>
                <a:latin typeface="Century Gothic" panose="020B0502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Program</a:t>
            </a:r>
            <a:r>
              <a:rPr lang="pl-PL" sz="14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 FEDS Fundusze Europejskie dla Dolnego Śląska 2021-2027 </a:t>
            </a:r>
            <a:endParaRPr lang="pl-PL" sz="1400" b="1" dirty="0">
              <a:latin typeface="Century Gothic" panose="020B0502020202020204" pitchFamily="34" charset="0"/>
              <a:ea typeface="Calibri" panose="020F0502020204030204" pitchFamily="34" charset="0"/>
            </a:endParaRPr>
          </a:p>
          <a:p>
            <a:pPr marL="285750" indent="-285750" algn="just">
              <a:lnSpc>
                <a:spcPct val="115000"/>
              </a:lnSpc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pl-PL" sz="14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Program LIFE</a:t>
            </a:r>
            <a:r>
              <a:rPr lang="pl-PL" sz="1400" dirty="0"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 </a:t>
            </a:r>
            <a:endParaRPr lang="pl-PL" sz="1400" dirty="0">
              <a:latin typeface="Century Gothic" panose="020B0502020202020204" pitchFamily="34" charset="0"/>
              <a:ea typeface="Calibri" panose="020F0502020204030204" pitchFamily="34" charset="0"/>
            </a:endParaRPr>
          </a:p>
          <a:p>
            <a:pPr marL="285750" indent="-285750" algn="just">
              <a:lnSpc>
                <a:spcPct val="115000"/>
              </a:lnSpc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pl-PL" sz="14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Fundusze Europejskie dla Nowoczesnej Gospodarki </a:t>
            </a:r>
          </a:p>
          <a:p>
            <a:pPr marL="285750" indent="-285750" algn="just">
              <a:lnSpc>
                <a:spcPct val="115000"/>
              </a:lnSpc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pl-PL" sz="1400" b="1" dirty="0">
                <a:latin typeface="Century Gothic" panose="020B0502020202020204" pitchFamily="34" charset="0"/>
                <a:ea typeface="Calibri" panose="020F0502020204030204" pitchFamily="34" charset="0"/>
              </a:rPr>
              <a:t>G</a:t>
            </a:r>
            <a:r>
              <a:rPr lang="pl-PL" sz="14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ranty badawcze</a:t>
            </a:r>
            <a:r>
              <a:rPr lang="pl-PL" sz="1400" dirty="0"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 </a:t>
            </a:r>
          </a:p>
          <a:p>
            <a:pPr marL="285750" indent="-285750" algn="just">
              <a:lnSpc>
                <a:spcPct val="115000"/>
              </a:lnSpc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pl-PL" sz="14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Plan Strategiczny dla Wspólnej Polityki Rolnej na lata 2023-2027</a:t>
            </a:r>
            <a:endParaRPr lang="pl-PL" sz="1400" dirty="0">
              <a:effectLst/>
              <a:latin typeface="Century Gothic" panose="020B0502020202020204" pitchFamily="34" charset="0"/>
              <a:ea typeface="Calibri" panose="020F0502020204030204" pitchFamily="34" charset="0"/>
            </a:endParaRPr>
          </a:p>
          <a:p>
            <a:pPr marL="285750" indent="-285750" algn="just">
              <a:lnSpc>
                <a:spcPct val="115000"/>
              </a:lnSpc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pl-PL" sz="14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Programy rolno-środowiskowe</a:t>
            </a:r>
            <a:endParaRPr lang="pl-PL" sz="1400" dirty="0">
              <a:effectLst/>
              <a:latin typeface="Century Gothic" panose="020B0502020202020204" pitchFamily="34" charset="0"/>
              <a:ea typeface="Arial" panose="020B0604020202020204" pitchFamily="34" charset="0"/>
            </a:endParaRPr>
          </a:p>
        </p:txBody>
      </p:sp>
      <p:pic>
        <p:nvPicPr>
          <p:cNvPr id="28674" name="Obraz 17">
            <a:extLst>
              <a:ext uri="{FF2B5EF4-FFF2-40B4-BE49-F238E27FC236}">
                <a16:creationId xmlns:a16="http://schemas.microsoft.com/office/drawing/2014/main" id="{9A415004-5922-139E-A2F3-3FEF9048F3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7750" y="129944"/>
            <a:ext cx="876300" cy="61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3" name="Obraz 18">
            <a:extLst>
              <a:ext uri="{FF2B5EF4-FFF2-40B4-BE49-F238E27FC236}">
                <a16:creationId xmlns:a16="http://schemas.microsoft.com/office/drawing/2014/main" id="{17306F4C-C744-F8E8-3FB4-5B97CE0118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000"/>
            <a:ext cx="1319213" cy="72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3">
            <a:extLst>
              <a:ext uri="{FF2B5EF4-FFF2-40B4-BE49-F238E27FC236}">
                <a16:creationId xmlns:a16="http://schemas.microsoft.com/office/drawing/2014/main" id="{EE1AFF90-2E35-9C11-1900-DA2AC2AD5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FC8C62F-0D26-C2FF-03E2-89C014D7C2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6599" y="241757"/>
            <a:ext cx="943880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 EOG 2014-2021 w ramach programu „Rozwój Lokalny”</a:t>
            </a:r>
            <a:endParaRPr kumimoji="0" lang="pl-PL" altLang="pl-PL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2570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>
            <a:extLst>
              <a:ext uri="{FF2B5EF4-FFF2-40B4-BE49-F238E27FC236}">
                <a16:creationId xmlns:a16="http://schemas.microsoft.com/office/drawing/2014/main" id="{A3F48794-13D7-40E4-0043-5A9766C3F514}"/>
              </a:ext>
            </a:extLst>
          </p:cNvPr>
          <p:cNvSpPr txBox="1">
            <a:spLocks/>
          </p:cNvSpPr>
          <p:nvPr/>
        </p:nvSpPr>
        <p:spPr>
          <a:xfrm>
            <a:off x="1936800" y="1970759"/>
            <a:ext cx="8114400" cy="23276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perspective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STRATEGICZNA OCENA ODDZIAŁYWANIA NA ŚRODOWISKO</a:t>
            </a:r>
          </a:p>
        </p:txBody>
      </p:sp>
      <p:pic>
        <p:nvPicPr>
          <p:cNvPr id="29698" name="Obraz 17">
            <a:extLst>
              <a:ext uri="{FF2B5EF4-FFF2-40B4-BE49-F238E27FC236}">
                <a16:creationId xmlns:a16="http://schemas.microsoft.com/office/drawing/2014/main" id="{B245B6C4-C459-6685-91DD-EDB4C97721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5700" y="90000"/>
            <a:ext cx="876300" cy="61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697" name="Obraz 18">
            <a:extLst>
              <a:ext uri="{FF2B5EF4-FFF2-40B4-BE49-F238E27FC236}">
                <a16:creationId xmlns:a16="http://schemas.microsoft.com/office/drawing/2014/main" id="{4FBA4F0B-7DDA-A9D3-A84C-F6BC96362D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056"/>
            <a:ext cx="1319213" cy="72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3">
            <a:extLst>
              <a:ext uri="{FF2B5EF4-FFF2-40B4-BE49-F238E27FC236}">
                <a16:creationId xmlns:a16="http://schemas.microsoft.com/office/drawing/2014/main" id="{B52A9C7E-BEB7-8BAA-8FBC-51770B485B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D2B02B98-FFDA-000C-4A09-3203E1A48A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6599" y="241757"/>
            <a:ext cx="943880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 EOG 2014-2021 w ramach programu „Rozwój Lokalny”</a:t>
            </a:r>
            <a:endParaRPr kumimoji="0" lang="pl-PL" altLang="pl-PL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90895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D4B4676-11DF-F7C0-77FB-D7838C02698C}"/>
              </a:ext>
            </a:extLst>
          </p:cNvPr>
          <p:cNvSpPr txBox="1">
            <a:spLocks/>
          </p:cNvSpPr>
          <p:nvPr/>
        </p:nvSpPr>
        <p:spPr>
          <a:xfrm>
            <a:off x="111244" y="1131013"/>
            <a:ext cx="3011592" cy="44423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32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ZAKRES</a:t>
            </a:r>
          </a:p>
          <a:p>
            <a:r>
              <a:rPr lang="pl-PL" sz="32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TERYTORIALNY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14C9D4D5-C6ED-1FC3-F6CF-A128DE89A0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281236" y="955675"/>
            <a:ext cx="7482691" cy="579123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518D0E80-8AF7-0896-64A9-652B32E459AA}"/>
              </a:ext>
            </a:extLst>
          </p:cNvPr>
          <p:cNvSpPr txBox="1"/>
          <p:nvPr/>
        </p:nvSpPr>
        <p:spPr>
          <a:xfrm>
            <a:off x="8857440" y="3429000"/>
            <a:ext cx="17087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sz="1600" dirty="0">
                <a:latin typeface="Century Gothic" panose="020B0502020202020204" pitchFamily="34" charset="0"/>
              </a:rPr>
              <a:t>25 gmin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sz="1600" dirty="0">
                <a:latin typeface="Century Gothic" panose="020B0502020202020204" pitchFamily="34" charset="0"/>
              </a:rPr>
              <a:t>3 powiaty</a:t>
            </a:r>
          </a:p>
        </p:txBody>
      </p:sp>
      <p:pic>
        <p:nvPicPr>
          <p:cNvPr id="4097" name="Obraz 995897420">
            <a:extLst>
              <a:ext uri="{FF2B5EF4-FFF2-40B4-BE49-F238E27FC236}">
                <a16:creationId xmlns:a16="http://schemas.microsoft.com/office/drawing/2014/main" id="{A3BA0B8A-DFFF-E194-F162-CBFDE35EBC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4" y="65915"/>
            <a:ext cx="1612366" cy="888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Obraz 1378713729">
            <a:extLst>
              <a:ext uri="{FF2B5EF4-FFF2-40B4-BE49-F238E27FC236}">
                <a16:creationId xmlns:a16="http://schemas.microsoft.com/office/drawing/2014/main" id="{A3D3C695-1D3E-A597-B9EB-3BDC86D0DF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8714" y="97201"/>
            <a:ext cx="951850" cy="663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AF40796C-0C56-82B1-BD72-531703B593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5C7CC25-1757-F3E1-65C1-30B054D7E8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0501" y="228600"/>
            <a:ext cx="9055684" cy="423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81650" algn="r"/>
              </a:tabLst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81650" algn="r"/>
              </a:tabLst>
            </a:pPr>
            <a:r>
              <a:rPr kumimoji="0" lang="pl-PL" altLang="pl-PL" sz="105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  EOG 2014-2021 w ramach programu „Rozwój Lokalny”</a:t>
            </a:r>
            <a:endParaRPr kumimoji="0" lang="pl-PL" altLang="pl-PL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183315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8E0FFFD-6A8A-0444-E68B-BBD449C37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49090"/>
            <a:ext cx="10515600" cy="605546"/>
          </a:xfrm>
        </p:spPr>
        <p:txBody>
          <a:bodyPr>
            <a:normAutofit fontScale="90000"/>
          </a:bodyPr>
          <a:lstStyle/>
          <a:p>
            <a:r>
              <a:rPr lang="pl-PL" sz="31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STRATEGICZNA OCENA ODDZIAŁYWANIA NA ŚRODOWISKO</a:t>
            </a:r>
            <a:br>
              <a:rPr lang="pl-PL" sz="4400" b="1" dirty="0">
                <a:solidFill>
                  <a:srgbClr val="002060"/>
                </a:solidFill>
                <a:latin typeface="Century Gothic" panose="020B0502020202020204" pitchFamily="34" charset="0"/>
              </a:rPr>
            </a:b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C959F9B-8219-F562-F81D-C04201AC34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7523" y="2244772"/>
            <a:ext cx="10515600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pl-PL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Opracowanie Prognozy wypełnia obowiązek wskazany w art. 51 ustawy z dnia 3 października 2008 r. o udostępnianiu informacji o środowisku i jego ochronie, udziale społeczeństwa w ochronie środowiska oraz o ocenach oddziaływania na środowisko (ustawa OOŚ), spoczywający na organie, opracowującym projekt, o którym mowa w art. 46 lub 47 ust. 1 ustawy OOŚ.</a:t>
            </a:r>
            <a:r>
              <a:rPr lang="pl-PL" dirty="0">
                <a:effectLst/>
                <a:latin typeface="Century Gothic" panose="020B0502020202020204" pitchFamily="34" charset="0"/>
              </a:rPr>
              <a:t> </a:t>
            </a:r>
            <a:r>
              <a:rPr lang="pl-PL" sz="1800" dirty="0"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pl-PL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Dz.U.2022.1029 </a:t>
            </a:r>
            <a:r>
              <a:rPr lang="pl-PL" sz="1800" dirty="0" err="1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t.j</a:t>
            </a:r>
            <a:r>
              <a:rPr lang="pl-PL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z dnia 2022.05.16 ze zm.)</a:t>
            </a:r>
          </a:p>
        </p:txBody>
      </p:sp>
      <p:pic>
        <p:nvPicPr>
          <p:cNvPr id="30722" name="Obraz 17">
            <a:extLst>
              <a:ext uri="{FF2B5EF4-FFF2-40B4-BE49-F238E27FC236}">
                <a16:creationId xmlns:a16="http://schemas.microsoft.com/office/drawing/2014/main" id="{BD15F1D3-F5CB-057C-3789-3EFFE82DED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3123" y="128885"/>
            <a:ext cx="876300" cy="61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1" name="Obraz 18">
            <a:extLst>
              <a:ext uri="{FF2B5EF4-FFF2-40B4-BE49-F238E27FC236}">
                <a16:creationId xmlns:a16="http://schemas.microsoft.com/office/drawing/2014/main" id="{A78BF425-A027-1BA6-169D-E04E64A07D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1767"/>
            <a:ext cx="1319213" cy="72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470092A-AD22-9EF2-6D3A-9BBFA4D4AB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524914F-388B-C3E8-36E9-F49F002C85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6599" y="241757"/>
            <a:ext cx="943880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 EOG 2014-2021 w ramach programu „Rozwój Lokalny”</a:t>
            </a:r>
            <a:endParaRPr kumimoji="0" lang="pl-PL" altLang="pl-PL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78689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965DE9C-6CD7-C75D-716C-93C8124A5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791" y="795732"/>
            <a:ext cx="10515600" cy="1325563"/>
          </a:xfrm>
        </p:spPr>
        <p:txBody>
          <a:bodyPr>
            <a:normAutofit/>
          </a:bodyPr>
          <a:lstStyle/>
          <a:p>
            <a:r>
              <a:rPr lang="pl-PL" sz="28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STRATEGICZNA OCENA ODDZIAŁYWANIA NA ŚRODOWISKO</a:t>
            </a:r>
            <a:endParaRPr lang="pl-PL" sz="28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83723C7-584B-A9B0-0177-87BCEB5D25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8791" y="1458514"/>
            <a:ext cx="10515600" cy="507587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800"/>
              </a:spcAft>
              <a:buNone/>
            </a:pPr>
            <a:endParaRPr lang="pl-PL" sz="22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15000"/>
              </a:lnSpc>
              <a:spcAft>
                <a:spcPts val="800"/>
              </a:spcAft>
              <a:buNone/>
            </a:pPr>
            <a:r>
              <a:rPr lang="pl-PL" sz="2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</a:t>
            </a:r>
            <a:r>
              <a:rPr lang="pl-PL" sz="2200" b="1" i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Planu adaptacji do zmian klimatu Aglomeracji Jeleniogórskiej, miasta Jeleniej Góry oraz powiatów i gmin Aglomeracji Jeleniogórskiej </a:t>
            </a:r>
            <a:r>
              <a:rPr lang="pl-PL" sz="2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będący przedmiotem strategicznej oceny oddziaływania na środowisko, </a:t>
            </a:r>
            <a:r>
              <a:rPr lang="pl-PL" sz="2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kompleksowe opracowanie zawierające </a:t>
            </a:r>
            <a:r>
              <a:rPr lang="pl-PL" sz="2200" b="1" dirty="0"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pl-PL" sz="22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iagnozę</a:t>
            </a:r>
            <a:r>
              <a:rPr lang="pl-PL" sz="2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oraz </a:t>
            </a:r>
            <a:r>
              <a:rPr lang="pl-PL" sz="22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plan. </a:t>
            </a:r>
          </a:p>
          <a:p>
            <a:pPr marL="0" indent="0" algn="just">
              <a:lnSpc>
                <a:spcPct val="115000"/>
              </a:lnSpc>
              <a:spcAft>
                <a:spcPts val="800"/>
              </a:spcAft>
              <a:buNone/>
            </a:pPr>
            <a:r>
              <a:rPr lang="pl-PL" sz="22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Celem </a:t>
            </a:r>
            <a:r>
              <a:rPr lang="pl-PL" sz="2200" b="1" i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Prognozy</a:t>
            </a:r>
            <a:r>
              <a:rPr lang="pl-PL" sz="22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jest przeprowadzenie szczegółowej analizy wpływu oraz prognozowanie skutków realizacji zamierzeń, wynikających z projektu </a:t>
            </a:r>
            <a:r>
              <a:rPr lang="pl-PL" sz="2200" b="1" i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„Planu…” </a:t>
            </a:r>
            <a:r>
              <a:rPr lang="pl-PL" sz="22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 elementy środowiska: ludzie i dobra materialne; różnorodność biologiczną; wody; klimat i jego zmiany (z uwzględnieniem powietrza); powierzchnia i zasoby ziemi; krajobraz i zabytk</a:t>
            </a:r>
            <a:r>
              <a:rPr lang="pl-PL" sz="2200" dirty="0">
                <a:solidFill>
                  <a:srgbClr val="00000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endParaRPr lang="pl-PL" sz="2200" dirty="0">
              <a:latin typeface="Century Gothic" panose="020B0502020202020204" pitchFamily="34" charset="0"/>
            </a:endParaRPr>
          </a:p>
        </p:txBody>
      </p:sp>
      <p:pic>
        <p:nvPicPr>
          <p:cNvPr id="31746" name="Obraz 17">
            <a:extLst>
              <a:ext uri="{FF2B5EF4-FFF2-40B4-BE49-F238E27FC236}">
                <a16:creationId xmlns:a16="http://schemas.microsoft.com/office/drawing/2014/main" id="{29A2FA3C-6ED8-C527-89EE-C8D498295C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4820" y="61200"/>
            <a:ext cx="876300" cy="61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5" name="Obraz 18">
            <a:extLst>
              <a:ext uri="{FF2B5EF4-FFF2-40B4-BE49-F238E27FC236}">
                <a16:creationId xmlns:a16="http://schemas.microsoft.com/office/drawing/2014/main" id="{0787A3E5-E1D6-7943-F95F-6891192301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0" y="61200"/>
            <a:ext cx="1319213" cy="72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CEAE51D-8A87-4C93-3CA5-1C05B313C9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AF4CB78-7135-E0B3-F851-BA246EC098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6599" y="241757"/>
            <a:ext cx="943880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 EOG 2014-2021 w ramach programu „Rozwój Lokalny”</a:t>
            </a:r>
            <a:endParaRPr kumimoji="0" lang="pl-PL" altLang="pl-PL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29914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EC9CF12-5457-A6E6-17C2-FDD7B8B459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9606" y="820738"/>
            <a:ext cx="10515600" cy="624605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pl-PL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pl-PL" sz="2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Metodyka oceny projektu „</a:t>
            </a:r>
            <a:r>
              <a:rPr lang="pl-PL" sz="2400" b="1" i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Planu adaptacji do zmian klimatu Aglomeracji Jeleniogórskiej</a:t>
            </a:r>
            <a:r>
              <a:rPr lang="pl-PL" sz="2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” została dopasowana do jego zawartości, tj. obejmuje dwa równorzędnie - aczkolwiek niewymiennie stosowane - podejścia oceny: </a:t>
            </a:r>
          </a:p>
          <a:p>
            <a:pPr marL="0" indent="0" algn="just">
              <a:buNone/>
            </a:pPr>
            <a:endParaRPr lang="pl-PL" sz="24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pl-PL" sz="24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ocenę horyzontalną </a:t>
            </a:r>
            <a:r>
              <a:rPr lang="pl-PL" sz="2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 zastosowaną dla ośmiu wyszczególnionych celów, biorąc pod uwagę efekty, jakie w założeniu mają one przynieść;</a:t>
            </a:r>
          </a:p>
          <a:p>
            <a:pPr marL="342900" lvl="0" indent="-342900" algn="just">
              <a:lnSpc>
                <a:spcPct val="115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pl-PL" sz="24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ocenę szczegółową </a:t>
            </a:r>
            <a:r>
              <a:rPr lang="pl-PL" sz="2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skutków działań, realizujących w zamyśle wyznaczone cele.</a:t>
            </a:r>
          </a:p>
          <a:p>
            <a:pPr marL="0" indent="0" algn="just">
              <a:buNone/>
            </a:pPr>
            <a:endParaRPr lang="pl-PL" sz="2400" dirty="0">
              <a:latin typeface="Century Gothic" panose="020B0502020202020204" pitchFamily="34" charset="0"/>
            </a:endParaRPr>
          </a:p>
        </p:txBody>
      </p:sp>
      <p:pic>
        <p:nvPicPr>
          <p:cNvPr id="32770" name="Obraz 17">
            <a:extLst>
              <a:ext uri="{FF2B5EF4-FFF2-40B4-BE49-F238E27FC236}">
                <a16:creationId xmlns:a16="http://schemas.microsoft.com/office/drawing/2014/main" id="{7CC24ED7-6FBE-6F50-ADC4-A6BEAD3812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5700" y="151607"/>
            <a:ext cx="876300" cy="61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69" name="Obraz 18">
            <a:extLst>
              <a:ext uri="{FF2B5EF4-FFF2-40B4-BE49-F238E27FC236}">
                <a16:creationId xmlns:a16="http://schemas.microsoft.com/office/drawing/2014/main" id="{E3EF0D44-DED3-24E0-3DE4-68C1A49CA6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3663"/>
            <a:ext cx="1319213" cy="72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036DB503-415D-18C2-15E2-CCC8CABD42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D874B8B8-B11F-BA54-7DE1-BD8FB7186B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6599" y="176251"/>
            <a:ext cx="943880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 EOG 2014-2021 w ramach programu „Rozwój Lokalny”</a:t>
            </a:r>
            <a:endParaRPr kumimoji="0" lang="pl-PL" altLang="pl-PL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054505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1A499D1-2A27-DF6F-7625-47F666CBB2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591" y="872198"/>
            <a:ext cx="10515600" cy="5775421"/>
          </a:xfrm>
        </p:spPr>
        <p:txBody>
          <a:bodyPr/>
          <a:lstStyle/>
          <a:p>
            <a:pPr marL="0" indent="0">
              <a:buNone/>
            </a:pPr>
            <a:r>
              <a:rPr lang="pl-PL" sz="2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Metodyka oceny projektu Planu zakłada połączenie tych dwóch podejść w następujących krokach: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DFE04269-F078-CCC4-3A8C-DC266BC8A6B8}"/>
              </a:ext>
            </a:extLst>
          </p:cNvPr>
          <p:cNvSpPr txBox="1"/>
          <p:nvPr/>
        </p:nvSpPr>
        <p:spPr>
          <a:xfrm>
            <a:off x="769967" y="1637460"/>
            <a:ext cx="10398848" cy="646331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l-PL" dirty="0"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</a:t>
            </a:r>
            <a:r>
              <a:rPr lang="pl-PL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cenę oddziaływania celów, przeprowadzoną przez pryzmat przewidywanych efektów końcowych wdrożenia zadań je realizujących ogólnie na środowisko</a:t>
            </a:r>
            <a:endParaRPr lang="pl-PL" dirty="0">
              <a:latin typeface="Century Gothic" panose="020B0502020202020204" pitchFamily="34" charset="0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BDE5F867-8522-2656-C497-27B123CF99C2}"/>
              </a:ext>
            </a:extLst>
          </p:cNvPr>
          <p:cNvSpPr txBox="1"/>
          <p:nvPr/>
        </p:nvSpPr>
        <p:spPr>
          <a:xfrm>
            <a:off x="769967" y="2414149"/>
            <a:ext cx="10398848" cy="646331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l-PL" dirty="0"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</a:t>
            </a:r>
            <a:r>
              <a:rPr lang="pl-PL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kreślenie stanu oraz stopnia wrażliwości / podatności każdego z komponentów środowiska na efekty działań, przewidzianych w Planie, biorąc pod uwagę występujące presje</a:t>
            </a:r>
            <a:endParaRPr lang="pl-PL" dirty="0">
              <a:latin typeface="Century Gothic" panose="020B0502020202020204" pitchFamily="34" charset="0"/>
            </a:endParaRP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760ADE4E-2070-12BF-0166-0E9A7F403375}"/>
              </a:ext>
            </a:extLst>
          </p:cNvPr>
          <p:cNvSpPr txBox="1"/>
          <p:nvPr/>
        </p:nvSpPr>
        <p:spPr>
          <a:xfrm>
            <a:off x="776761" y="3279415"/>
            <a:ext cx="10398848" cy="392159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lvl="0" algn="just">
              <a:lnSpc>
                <a:spcPct val="115000"/>
              </a:lnSpc>
              <a:spcAft>
                <a:spcPts val="800"/>
              </a:spcAft>
            </a:pPr>
            <a:r>
              <a:rPr lang="pl-PL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pl-PL" dirty="0">
                <a:solidFill>
                  <a:srgbClr val="00000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</a:t>
            </a:r>
            <a:r>
              <a:rPr lang="pl-PL" sz="18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ybór działań, które mogą wpływać na dany komponent środowiska;</a:t>
            </a:r>
            <a:endParaRPr lang="pl-PL" sz="18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D7D2C62E-EB83-4547-A719-06340A89C38F}"/>
              </a:ext>
            </a:extLst>
          </p:cNvPr>
          <p:cNvSpPr txBox="1"/>
          <p:nvPr/>
        </p:nvSpPr>
        <p:spPr>
          <a:xfrm>
            <a:off x="776761" y="3866260"/>
            <a:ext cx="10398848" cy="92333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l-PL" dirty="0"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</a:t>
            </a:r>
            <a:r>
              <a:rPr lang="pl-PL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cenę stopnia oddziaływania efektów wybranych działań, realizujących cele Planu, zawartą w skali -3/+3, zaprezentowaną w podrozdziałach odnoszących się do każdego z komponentów środowiska</a:t>
            </a:r>
            <a:endParaRPr lang="pl-PL" dirty="0">
              <a:latin typeface="Century Gothic" panose="020B0502020202020204" pitchFamily="34" charset="0"/>
            </a:endParaRP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3D2ED5D6-AB2B-B386-FE4A-A9E30799F6F1}"/>
              </a:ext>
            </a:extLst>
          </p:cNvPr>
          <p:cNvSpPr txBox="1"/>
          <p:nvPr/>
        </p:nvSpPr>
        <p:spPr>
          <a:xfrm>
            <a:off x="776761" y="5007814"/>
            <a:ext cx="10398848" cy="36933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l-PL" dirty="0"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Syntezę ocen komponentowych</a:t>
            </a:r>
            <a:endParaRPr lang="pl-PL" dirty="0">
              <a:latin typeface="Century Gothic" panose="020B0502020202020204" pitchFamily="34" charset="0"/>
            </a:endParaRPr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96E90620-F638-8159-C942-8121336FEF8B}"/>
              </a:ext>
            </a:extLst>
          </p:cNvPr>
          <p:cNvSpPr txBox="1"/>
          <p:nvPr/>
        </p:nvSpPr>
        <p:spPr>
          <a:xfrm>
            <a:off x="776761" y="5595370"/>
            <a:ext cx="10398848" cy="92333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l-PL" dirty="0"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</a:t>
            </a:r>
            <a:r>
              <a:rPr lang="pl-PL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ormułowanie końcowych wniosków, w tym odpowiedź na pytanie czy zaproponowane działania - w świetle stanu środowiska Aglomeracji Jeleniogórskiej - są adekwatne, czy istnieją inne działania możliwe do wdrożenia, realizujące wskazane cele</a:t>
            </a:r>
            <a:endParaRPr lang="pl-PL" dirty="0">
              <a:latin typeface="Century Gothic" panose="020B0502020202020204" pitchFamily="34" charset="0"/>
            </a:endParaRPr>
          </a:p>
        </p:txBody>
      </p:sp>
      <p:pic>
        <p:nvPicPr>
          <p:cNvPr id="33794" name="Obraz 17">
            <a:extLst>
              <a:ext uri="{FF2B5EF4-FFF2-40B4-BE49-F238E27FC236}">
                <a16:creationId xmlns:a16="http://schemas.microsoft.com/office/drawing/2014/main" id="{17096D09-7977-1A02-4971-AD7AC710ED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5700" y="90717"/>
            <a:ext cx="876300" cy="61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3" name="Obraz 18">
            <a:extLst>
              <a:ext uri="{FF2B5EF4-FFF2-40B4-BE49-F238E27FC236}">
                <a16:creationId xmlns:a16="http://schemas.microsoft.com/office/drawing/2014/main" id="{7E60F984-7E10-CF5A-302E-95C795DF04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254"/>
            <a:ext cx="1319213" cy="72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3">
            <a:extLst>
              <a:ext uri="{FF2B5EF4-FFF2-40B4-BE49-F238E27FC236}">
                <a16:creationId xmlns:a16="http://schemas.microsoft.com/office/drawing/2014/main" id="{7707120D-7899-6B90-9AEA-A141EA4ED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000" y="-21528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" name="Rectangle 4">
            <a:extLst>
              <a:ext uri="{FF2B5EF4-FFF2-40B4-BE49-F238E27FC236}">
                <a16:creationId xmlns:a16="http://schemas.microsoft.com/office/drawing/2014/main" id="{AB4DBECD-FE75-6F4D-2A1F-CD98335189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8056" y="35928"/>
            <a:ext cx="943880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 EOG 2014-2021 w ramach programu „Rozwój Lokalny”</a:t>
            </a:r>
            <a:endParaRPr kumimoji="0" lang="pl-PL" altLang="pl-PL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857649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Symbol zastępczy zawartości 7">
            <a:extLst>
              <a:ext uri="{FF2B5EF4-FFF2-40B4-BE49-F238E27FC236}">
                <a16:creationId xmlns:a16="http://schemas.microsoft.com/office/drawing/2014/main" id="{EE14AF99-6706-6FF6-9828-FBAAD9DA83C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47996515"/>
              </p:ext>
            </p:extLst>
          </p:nvPr>
        </p:nvGraphicFramePr>
        <p:xfrm>
          <a:off x="1078479" y="1516599"/>
          <a:ext cx="10035041" cy="4902762"/>
        </p:xfrm>
        <a:graphic>
          <a:graphicData uri="http://schemas.openxmlformats.org/drawingml/2006/table">
            <a:tbl>
              <a:tblPr firstRow="1" firstCol="1" bandRow="1"/>
              <a:tblGrid>
                <a:gridCol w="1990455">
                  <a:extLst>
                    <a:ext uri="{9D8B030D-6E8A-4147-A177-3AD203B41FA5}">
                      <a16:colId xmlns:a16="http://schemas.microsoft.com/office/drawing/2014/main" val="4265166802"/>
                    </a:ext>
                  </a:extLst>
                </a:gridCol>
                <a:gridCol w="8044586">
                  <a:extLst>
                    <a:ext uri="{9D8B030D-6E8A-4147-A177-3AD203B41FA5}">
                      <a16:colId xmlns:a16="http://schemas.microsoft.com/office/drawing/2014/main" val="1734031449"/>
                    </a:ext>
                  </a:extLst>
                </a:gridCol>
              </a:tblGrid>
              <a:tr h="345555">
                <a:tc>
                  <a:txBody>
                    <a:bodyPr/>
                    <a:lstStyle/>
                    <a:p>
                      <a:pPr algn="just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Ocena</a:t>
                      </a:r>
                      <a:endParaRPr lang="pl-PL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0841" marR="90841" marT="126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Proponowane definicje ocen</a:t>
                      </a:r>
                      <a:endParaRPr lang="pl-PL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0841" marR="90841" marT="126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6206316"/>
                  </a:ext>
                </a:extLst>
              </a:tr>
              <a:tr h="617716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-3</a:t>
                      </a:r>
                      <a:endParaRPr lang="pl-PL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0841" marR="90841" marT="126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Oddziaływanie negatywne związane z bezpowrotnym negatywnym skutkiem, które wymaga wprowadzenia zmian w dokumencie lub podjęcia obligatoryjnych działań kompensacyjnych/minimalizujących na etapie wdrażania dokumentu strategicznego.</a:t>
                      </a:r>
                      <a:endParaRPr lang="pl-PL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0841" marR="90841" marT="126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7137532"/>
                  </a:ext>
                </a:extLst>
              </a:tr>
              <a:tr h="608502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-2</a:t>
                      </a:r>
                      <a:endParaRPr lang="pl-PL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0841" marR="90841" marT="126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Potencjalne oddziaływanie negatywne, którego skala będzie zależna od sposobu realizacji i które może wymagać podjęcia odpowiednich działań na etapie wdrażania kolejnych dokumentów lub etapie projektowania</a:t>
                      </a:r>
                      <a:endParaRPr lang="pl-PL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0841" marR="90841" marT="126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7636557"/>
                  </a:ext>
                </a:extLst>
              </a:tr>
              <a:tr h="608502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-1</a:t>
                      </a:r>
                      <a:endParaRPr lang="pl-PL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0841" marR="90841" marT="126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Oddziaływanie negatywne o znikomej i nieistotnej skali oddziaływania lub którego wystąpienie jest jedynie potencjalne a jego ewentualne skutki dla środowiska będą nieznaczące lub łatwe do zminimalizowania</a:t>
                      </a:r>
                      <a:endParaRPr lang="pl-PL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0841" marR="90841" marT="126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6088402"/>
                  </a:ext>
                </a:extLst>
              </a:tr>
              <a:tr h="34555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l-PL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0841" marR="90841" marT="126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Brak zidentyfikowanych oddziaływań lub te zidentyfikowane są nieistotne.</a:t>
                      </a:r>
                      <a:endParaRPr lang="pl-PL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0841" marR="90841" marT="126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6863308"/>
                  </a:ext>
                </a:extLst>
              </a:tr>
              <a:tr h="608502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pl-PL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0841" marR="90841" marT="126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Oddziaływanie pozytywne o znikomej skali oddziaływania lub którego wystąpienie jest jedynie potencjalne a jego ewentualne skutki dla środowiska będą nieznaczące</a:t>
                      </a:r>
                      <a:endParaRPr lang="pl-PL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0841" marR="90841" marT="126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0108374"/>
                  </a:ext>
                </a:extLst>
              </a:tr>
              <a:tr h="608502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pl-PL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0841" marR="90841" marT="126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Oddziaływanie pozytywne które może wpłynąć na poprawę aktualnego stanu środowiska lub na zmniejszenie istniejących oddziaływań na środowisko</a:t>
                      </a:r>
                      <a:endParaRPr lang="pl-PL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0841" marR="90841" marT="126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5199667"/>
                  </a:ext>
                </a:extLst>
              </a:tr>
              <a:tr h="608502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pl-PL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0841" marR="90841" marT="126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135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6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Oddziaływanie pozytywne które bezpośrednio będzie odczuwalne jako istotne poprawienie aktualnego stanu środowiska lub które zdecydowanie zmniejszy występujące obecnie presje</a:t>
                      </a:r>
                      <a:endParaRPr lang="pl-PL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0841" marR="90841" marT="126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1331068"/>
                  </a:ext>
                </a:extLst>
              </a:tr>
            </a:tbl>
          </a:graphicData>
        </a:graphic>
      </p:graphicFrame>
      <p:sp>
        <p:nvSpPr>
          <p:cNvPr id="12" name="pole tekstowe 11">
            <a:extLst>
              <a:ext uri="{FF2B5EF4-FFF2-40B4-BE49-F238E27FC236}">
                <a16:creationId xmlns:a16="http://schemas.microsoft.com/office/drawing/2014/main" id="{ED1D05B5-5C51-DA27-71BD-31C4C0B857EA}"/>
              </a:ext>
            </a:extLst>
          </p:cNvPr>
          <p:cNvSpPr txBox="1"/>
          <p:nvPr/>
        </p:nvSpPr>
        <p:spPr>
          <a:xfrm>
            <a:off x="838200" y="882042"/>
            <a:ext cx="10398848" cy="392159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lvl="0" algn="just">
              <a:lnSpc>
                <a:spcPct val="115000"/>
              </a:lnSpc>
              <a:spcAft>
                <a:spcPts val="800"/>
              </a:spcAft>
            </a:pPr>
            <a:r>
              <a:rPr lang="pl-PL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pl-PL" dirty="0">
                <a:solidFill>
                  <a:srgbClr val="00000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Definicje spektrum oddziaływań, przyjęte w dokumencie:</a:t>
            </a:r>
            <a:endParaRPr lang="pl-PL" sz="18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4818" name="Obraz 17">
            <a:extLst>
              <a:ext uri="{FF2B5EF4-FFF2-40B4-BE49-F238E27FC236}">
                <a16:creationId xmlns:a16="http://schemas.microsoft.com/office/drawing/2014/main" id="{CB80031B-1B13-A8EA-4341-652108DE96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7048" y="151607"/>
            <a:ext cx="876300" cy="61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17" name="Obraz 18">
            <a:extLst>
              <a:ext uri="{FF2B5EF4-FFF2-40B4-BE49-F238E27FC236}">
                <a16:creationId xmlns:a16="http://schemas.microsoft.com/office/drawing/2014/main" id="{CB730B7A-39E1-928B-8F67-1477F15800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5" y="75101"/>
            <a:ext cx="1319213" cy="72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B270B129-2928-7EC2-43AD-3F615BFDA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E47DB07-10A5-E9C1-FD44-4CFE8154AF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7394" y="122395"/>
            <a:ext cx="943880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 EOG 2014-2021 w ramach programu „Rozwój Lokalny”</a:t>
            </a:r>
            <a:endParaRPr kumimoji="0" lang="pl-PL" altLang="pl-PL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435153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1974F9E-BC78-1FBD-6A7E-A480DAB829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84738"/>
            <a:ext cx="10515600" cy="5508137"/>
          </a:xfrm>
        </p:spPr>
        <p:txBody>
          <a:bodyPr>
            <a:normAutofit fontScale="92500"/>
          </a:bodyPr>
          <a:lstStyle/>
          <a:p>
            <a:pPr marL="0" indent="0" algn="just">
              <a:lnSpc>
                <a:spcPct val="115000"/>
              </a:lnSpc>
              <a:spcAft>
                <a:spcPts val="800"/>
              </a:spcAft>
              <a:buNone/>
            </a:pPr>
            <a:r>
              <a:rPr lang="pl-PL" sz="18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Charakter oddziaływania:</a:t>
            </a:r>
            <a:endParaRPr lang="pl-PL" sz="18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pl-PL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bezpośrednie – oddziaływania wynikające z bezpośredniej interakcji między planowanym w Planie działaniem, a elementem środowiska;</a:t>
            </a:r>
          </a:p>
          <a:p>
            <a:pPr marL="342900" lvl="0" indent="-342900" algn="just">
              <a:lnSpc>
                <a:spcPct val="115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pl-PL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pośrednie/wtórne - oddziaływania na jeden z elementów środowiska poprzez oddziaływania na drugi lub będące konsekwencją późniejszych oddziaływań bezpośrednich.</a:t>
            </a:r>
          </a:p>
          <a:p>
            <a:pPr marL="0" indent="0" algn="just">
              <a:lnSpc>
                <a:spcPct val="115000"/>
              </a:lnSpc>
              <a:spcAft>
                <a:spcPts val="800"/>
              </a:spcAft>
              <a:buNone/>
            </a:pPr>
            <a:r>
              <a:rPr lang="pl-PL" sz="18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Czas trwania oddziaływania: </a:t>
            </a:r>
            <a:endParaRPr lang="pl-PL" sz="18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pl-PL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krótkoterminowe - związane z etapem wdrażania danego działania – tzw. efekt przejściowy przejścia z jednego stanu w drugi lub efekt, który występuje na etapie realizacji poszczególnych projektów wynikających z Planu (etap budowy);</a:t>
            </a:r>
          </a:p>
          <a:p>
            <a:pPr marL="342900" lvl="0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pl-PL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średnioterminowe - związane z etapem trwania skutków działania wynikające z Planu lub okres w jakim funkcjonuje dane przedsięwzięcie będące wynikiem wdrożenia Planu;</a:t>
            </a:r>
          </a:p>
          <a:p>
            <a:pPr marL="342900" lvl="0" indent="-342900" algn="just">
              <a:lnSpc>
                <a:spcPct val="115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pl-PL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długoterminowe – efekt powstały wskutek realizacji zamierzeń Planu i pozostający także po okresie wdrażania Planu – względnie efekt pozostający nawet po likwidacji przedsięwzięć będących wynikiem wdrożenia Planu.</a:t>
            </a:r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35842" name="Obraz 17">
            <a:extLst>
              <a:ext uri="{FF2B5EF4-FFF2-40B4-BE49-F238E27FC236}">
                <a16:creationId xmlns:a16="http://schemas.microsoft.com/office/drawing/2014/main" id="{39BA401E-45B3-34DE-E8CB-48AFAB1A7D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9600" y="109782"/>
            <a:ext cx="876300" cy="61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1" name="Obraz 18">
            <a:extLst>
              <a:ext uri="{FF2B5EF4-FFF2-40B4-BE49-F238E27FC236}">
                <a16:creationId xmlns:a16="http://schemas.microsoft.com/office/drawing/2014/main" id="{415C98FA-F718-6A02-8830-D9AFBC4AFF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37" y="93662"/>
            <a:ext cx="1319213" cy="72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C662F66C-994D-DC6F-D47D-B35B6A93FA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FE9D149-A3D8-7CF8-A339-3452AFEECA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6599" y="241757"/>
            <a:ext cx="943880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 EOG 2014-2021 w ramach programu „Rozwój Lokalny”</a:t>
            </a:r>
            <a:endParaRPr kumimoji="0" lang="pl-PL" altLang="pl-PL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438745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FA580E3-B199-5326-0FF3-FE26091018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1899"/>
            <a:ext cx="10515600" cy="4995277"/>
          </a:xfrm>
        </p:spPr>
        <p:txBody>
          <a:bodyPr/>
          <a:lstStyle/>
          <a:p>
            <a:pPr marL="0" indent="0" algn="just">
              <a:lnSpc>
                <a:spcPct val="115000"/>
              </a:lnSpc>
              <a:spcAft>
                <a:spcPts val="800"/>
              </a:spcAft>
              <a:buNone/>
            </a:pPr>
            <a:r>
              <a:rPr lang="pl-PL" sz="22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Częstotliwość oddziaływania: </a:t>
            </a:r>
            <a:endParaRPr lang="pl-PL" sz="22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pl-PL" sz="2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stałe – oddziałujące w sposób ciągły; </a:t>
            </a:r>
          </a:p>
          <a:p>
            <a:pPr marL="342900" lvl="0" indent="-342900" algn="just">
              <a:lnSpc>
                <a:spcPct val="115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pl-PL" sz="2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chwilowe – oddziałujące z przerwami lub w ograniczonych okresach czasu </a:t>
            </a:r>
          </a:p>
          <a:p>
            <a:pPr marL="0" lvl="0" indent="0" algn="just">
              <a:lnSpc>
                <a:spcPct val="115000"/>
              </a:lnSpc>
              <a:spcAft>
                <a:spcPts val="800"/>
              </a:spcAft>
              <a:buNone/>
            </a:pPr>
            <a:r>
              <a:rPr lang="pl-PL" sz="2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Ocena celów, stanowiła punkt wyjścia do szczegółowych analiz wpływu przewidywanych w „Planie…” działań. </a:t>
            </a:r>
          </a:p>
          <a:p>
            <a:pPr marL="0" indent="0" algn="just">
              <a:buNone/>
            </a:pPr>
            <a:endParaRPr lang="pl-PL" sz="2200" dirty="0">
              <a:latin typeface="Century Gothic" panose="020B0502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pl-PL" sz="2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Podsumowanie ocen zostało zaprezentowane za pomocą syntetycznej tabeli, bilansującej stwierdzone oddziaływania na poziomie celów, przedstawione dla każdego z komponentu. </a:t>
            </a:r>
            <a:endParaRPr lang="pl-PL" sz="2200" dirty="0">
              <a:latin typeface="Century Gothic" panose="020B0502020202020204" pitchFamily="34" charset="0"/>
            </a:endParaRPr>
          </a:p>
        </p:txBody>
      </p:sp>
      <p:pic>
        <p:nvPicPr>
          <p:cNvPr id="36866" name="Obraz 17">
            <a:extLst>
              <a:ext uri="{FF2B5EF4-FFF2-40B4-BE49-F238E27FC236}">
                <a16:creationId xmlns:a16="http://schemas.microsoft.com/office/drawing/2014/main" id="{452093B4-1158-ABFD-9FFB-FD8ED29325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5700" y="129636"/>
            <a:ext cx="876300" cy="61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65" name="Obraz 18">
            <a:extLst>
              <a:ext uri="{FF2B5EF4-FFF2-40B4-BE49-F238E27FC236}">
                <a16:creationId xmlns:a16="http://schemas.microsoft.com/office/drawing/2014/main" id="{A7885D8E-D364-8197-FB8C-71D6B4ED62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3" y="72000"/>
            <a:ext cx="1319213" cy="72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BDCE61F5-376F-F86E-AA9F-E5CFFD74C9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98F7116-CB11-7F13-24D1-866D67DA0D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6599" y="168125"/>
            <a:ext cx="943880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 EOG 2014-2021 w ramach programu „Rozwój Lokalny”</a:t>
            </a:r>
            <a:endParaRPr kumimoji="0" lang="pl-PL" altLang="pl-PL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543608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Symbol zastępczy zawartości 6">
            <a:extLst>
              <a:ext uri="{FF2B5EF4-FFF2-40B4-BE49-F238E27FC236}">
                <a16:creationId xmlns:a16="http://schemas.microsoft.com/office/drawing/2014/main" id="{E0D02311-207A-2C3B-9A3F-45B212BBFB8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85522598"/>
              </p:ext>
            </p:extLst>
          </p:nvPr>
        </p:nvGraphicFramePr>
        <p:xfrm>
          <a:off x="900000" y="1584000"/>
          <a:ext cx="9885605" cy="4470262"/>
        </p:xfrm>
        <a:graphic>
          <a:graphicData uri="http://schemas.openxmlformats.org/drawingml/2006/table">
            <a:tbl>
              <a:tblPr firstRow="1" firstCol="1" bandRow="1"/>
              <a:tblGrid>
                <a:gridCol w="3276080">
                  <a:extLst>
                    <a:ext uri="{9D8B030D-6E8A-4147-A177-3AD203B41FA5}">
                      <a16:colId xmlns:a16="http://schemas.microsoft.com/office/drawing/2014/main" val="4201272692"/>
                    </a:ext>
                  </a:extLst>
                </a:gridCol>
                <a:gridCol w="331432">
                  <a:extLst>
                    <a:ext uri="{9D8B030D-6E8A-4147-A177-3AD203B41FA5}">
                      <a16:colId xmlns:a16="http://schemas.microsoft.com/office/drawing/2014/main" val="2955918773"/>
                    </a:ext>
                  </a:extLst>
                </a:gridCol>
                <a:gridCol w="478027">
                  <a:extLst>
                    <a:ext uri="{9D8B030D-6E8A-4147-A177-3AD203B41FA5}">
                      <a16:colId xmlns:a16="http://schemas.microsoft.com/office/drawing/2014/main" val="1480455781"/>
                    </a:ext>
                  </a:extLst>
                </a:gridCol>
                <a:gridCol w="344179">
                  <a:extLst>
                    <a:ext uri="{9D8B030D-6E8A-4147-A177-3AD203B41FA5}">
                      <a16:colId xmlns:a16="http://schemas.microsoft.com/office/drawing/2014/main" val="2002981813"/>
                    </a:ext>
                  </a:extLst>
                </a:gridCol>
                <a:gridCol w="522644">
                  <a:extLst>
                    <a:ext uri="{9D8B030D-6E8A-4147-A177-3AD203B41FA5}">
                      <a16:colId xmlns:a16="http://schemas.microsoft.com/office/drawing/2014/main" val="4217068006"/>
                    </a:ext>
                  </a:extLst>
                </a:gridCol>
                <a:gridCol w="461148">
                  <a:extLst>
                    <a:ext uri="{9D8B030D-6E8A-4147-A177-3AD203B41FA5}">
                      <a16:colId xmlns:a16="http://schemas.microsoft.com/office/drawing/2014/main" val="1741409556"/>
                    </a:ext>
                  </a:extLst>
                </a:gridCol>
                <a:gridCol w="358208">
                  <a:extLst>
                    <a:ext uri="{9D8B030D-6E8A-4147-A177-3AD203B41FA5}">
                      <a16:colId xmlns:a16="http://schemas.microsoft.com/office/drawing/2014/main" val="4101429008"/>
                    </a:ext>
                  </a:extLst>
                </a:gridCol>
                <a:gridCol w="450960">
                  <a:extLst>
                    <a:ext uri="{9D8B030D-6E8A-4147-A177-3AD203B41FA5}">
                      <a16:colId xmlns:a16="http://schemas.microsoft.com/office/drawing/2014/main" val="3697492386"/>
                    </a:ext>
                  </a:extLst>
                </a:gridCol>
                <a:gridCol w="437828">
                  <a:extLst>
                    <a:ext uri="{9D8B030D-6E8A-4147-A177-3AD203B41FA5}">
                      <a16:colId xmlns:a16="http://schemas.microsoft.com/office/drawing/2014/main" val="2240695432"/>
                    </a:ext>
                  </a:extLst>
                </a:gridCol>
                <a:gridCol w="317943">
                  <a:extLst>
                    <a:ext uri="{9D8B030D-6E8A-4147-A177-3AD203B41FA5}">
                      <a16:colId xmlns:a16="http://schemas.microsoft.com/office/drawing/2014/main" val="1492866521"/>
                    </a:ext>
                  </a:extLst>
                </a:gridCol>
                <a:gridCol w="317943">
                  <a:extLst>
                    <a:ext uri="{9D8B030D-6E8A-4147-A177-3AD203B41FA5}">
                      <a16:colId xmlns:a16="http://schemas.microsoft.com/office/drawing/2014/main" val="262943996"/>
                    </a:ext>
                  </a:extLst>
                </a:gridCol>
                <a:gridCol w="366416">
                  <a:extLst>
                    <a:ext uri="{9D8B030D-6E8A-4147-A177-3AD203B41FA5}">
                      <a16:colId xmlns:a16="http://schemas.microsoft.com/office/drawing/2014/main" val="2710907107"/>
                    </a:ext>
                  </a:extLst>
                </a:gridCol>
                <a:gridCol w="353284">
                  <a:extLst>
                    <a:ext uri="{9D8B030D-6E8A-4147-A177-3AD203B41FA5}">
                      <a16:colId xmlns:a16="http://schemas.microsoft.com/office/drawing/2014/main" val="1771641334"/>
                    </a:ext>
                  </a:extLst>
                </a:gridCol>
                <a:gridCol w="591322">
                  <a:extLst>
                    <a:ext uri="{9D8B030D-6E8A-4147-A177-3AD203B41FA5}">
                      <a16:colId xmlns:a16="http://schemas.microsoft.com/office/drawing/2014/main" val="2865748562"/>
                    </a:ext>
                  </a:extLst>
                </a:gridCol>
                <a:gridCol w="578190">
                  <a:extLst>
                    <a:ext uri="{9D8B030D-6E8A-4147-A177-3AD203B41FA5}">
                      <a16:colId xmlns:a16="http://schemas.microsoft.com/office/drawing/2014/main" val="947989935"/>
                    </a:ext>
                  </a:extLst>
                </a:gridCol>
                <a:gridCol w="356567">
                  <a:extLst>
                    <a:ext uri="{9D8B030D-6E8A-4147-A177-3AD203B41FA5}">
                      <a16:colId xmlns:a16="http://schemas.microsoft.com/office/drawing/2014/main" val="3298800806"/>
                    </a:ext>
                  </a:extLst>
                </a:gridCol>
                <a:gridCol w="343434">
                  <a:extLst>
                    <a:ext uri="{9D8B030D-6E8A-4147-A177-3AD203B41FA5}">
                      <a16:colId xmlns:a16="http://schemas.microsoft.com/office/drawing/2014/main" val="602345523"/>
                    </a:ext>
                  </a:extLst>
                </a:gridCol>
              </a:tblGrid>
              <a:tr h="783061"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Cele 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4095" marR="94095" marT="47048" marB="4704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R="73152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Różnorodność biologiczna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4095" marR="94095" marT="47048" marB="4704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R="73152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Korytarze ekologiczne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4095" marR="94095" marT="47048" marB="4704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Obszary chronione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4095" marR="94095" marT="47048" marB="4704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Ludzie i dobra materialne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4095" marR="94095" marT="47048" marB="4704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Wody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4095" marR="94095" marT="47048" marB="4704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Powietrze i klimat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4095" marR="94095" marT="47048" marB="4704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Powierzchnia ziemi i zasoby naturalne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4095" marR="94095" marT="47048" marB="4704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Krajobraz i zabytki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4095" marR="94095" marT="47048" marB="4704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6979176"/>
                  </a:ext>
                </a:extLst>
              </a:tr>
              <a:tr h="238716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847765"/>
                  </a:ext>
                </a:extLst>
              </a:tr>
              <a:tr h="339023"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1. </a:t>
                      </a:r>
                      <a:r>
                        <a:rPr lang="pl-PL" sz="10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Rozpoznanie zasobów Aglomeracji Jeleniogórskiej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2770587"/>
                  </a:ext>
                </a:extLst>
              </a:tr>
              <a:tr h="288941"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 Stymulowanie pro-adaptacyjnego rozwoju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212162"/>
                  </a:ext>
                </a:extLst>
              </a:tr>
              <a:tr h="351859"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 Zapewnienie komfortu i bezpieczeństwa mieszkańców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9980783"/>
                  </a:ext>
                </a:extLst>
              </a:tr>
              <a:tr h="684000"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 Ochrona oraz podnoszenie zdolności adaptacyjnych terenów otwartych i przyrodniczo cennych, wrażliwych na negatywne skutki zmian klimatu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0860565"/>
                  </a:ext>
                </a:extLst>
              </a:tr>
              <a:tr h="489600"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 Zapewnienie dostępu do wody oraz jej ochrona w obliczu zagrożeń związanych ze zmianami klimatu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8675516"/>
                  </a:ext>
                </a:extLst>
              </a:tr>
              <a:tr h="511200"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 Budowanie bezpieczeństwa energetycznego AJ w oparciu o gospodarkę niskoemisyjną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5469204"/>
                  </a:ext>
                </a:extLst>
              </a:tr>
              <a:tr h="295200"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 Ochrona dziedzictwa aglomeracji jeleniogórskiej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040469"/>
                  </a:ext>
                </a:extLst>
              </a:tr>
              <a:tr h="476587"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8. Kreowanie świadomego społeczeństwa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0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572" marR="70572" marT="980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5566378"/>
                  </a:ext>
                </a:extLst>
              </a:tr>
            </a:tbl>
          </a:graphicData>
        </a:graphic>
      </p:graphicFrame>
      <p:pic>
        <p:nvPicPr>
          <p:cNvPr id="37890" name="Obraz 17">
            <a:extLst>
              <a:ext uri="{FF2B5EF4-FFF2-40B4-BE49-F238E27FC236}">
                <a16:creationId xmlns:a16="http://schemas.microsoft.com/office/drawing/2014/main" id="{EC8411D9-6CBC-F935-F015-2E03249C20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0400" y="90000"/>
            <a:ext cx="876300" cy="61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89" name="Obraz 18">
            <a:extLst>
              <a:ext uri="{FF2B5EF4-FFF2-40B4-BE49-F238E27FC236}">
                <a16:creationId xmlns:a16="http://schemas.microsoft.com/office/drawing/2014/main" id="{76B05BDE-E512-E396-F965-6E8C924308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0" y="93662"/>
            <a:ext cx="1319213" cy="72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62DDE9E0-CC0E-16C1-5656-C57FA781FC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EB921BB-0A4A-D2D7-DB2A-73A475E02F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6599" y="148307"/>
            <a:ext cx="943880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 EOG 2014-2021 w ramach programu „Rozwój Lokalny”</a:t>
            </a:r>
            <a:endParaRPr kumimoji="0" lang="pl-PL" altLang="pl-PL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782148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708C798-51A3-A79A-FB2F-49BCEB7FE8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8714" y="2095754"/>
            <a:ext cx="10706686" cy="521140"/>
          </a:xfrm>
        </p:spPr>
        <p:txBody>
          <a:bodyPr>
            <a:normAutofit fontScale="90000"/>
          </a:bodyPr>
          <a:lstStyle/>
          <a:p>
            <a:r>
              <a:rPr lang="pl-PL" sz="2400" b="1" kern="0" dirty="0">
                <a:solidFill>
                  <a:srgbClr val="002060"/>
                </a:solidFill>
                <a:effectLst/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OCENA STANU AKTUALNEGO, MOŻLIWOŚCI ODDZIAŁYWANIA ZAPISÓW PLANU NA ŚRODOWISKO JAKO CAŁOŚĆ ORAZ JEGO POSZCZEGÓLNE ELEMENTY</a:t>
            </a:r>
            <a:br>
              <a:rPr lang="pl-PL" sz="1800" b="1" kern="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49DB641-BC79-942B-8558-4C14CC7690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8714" y="2095754"/>
            <a:ext cx="10706686" cy="5176911"/>
          </a:xfrm>
        </p:spPr>
        <p:txBody>
          <a:bodyPr/>
          <a:lstStyle/>
          <a:p>
            <a:pPr marL="0" indent="0">
              <a:buNone/>
            </a:pPr>
            <a:endParaRPr lang="pl-PL" sz="18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l-PL" sz="18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pl-PL" sz="2400" dirty="0">
                <a:effectLst/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Stan aktualny oraz istniejące problemy</a:t>
            </a:r>
          </a:p>
          <a:p>
            <a:pPr marL="0" indent="0">
              <a:buNone/>
            </a:pPr>
            <a:endParaRPr lang="pl-PL" sz="2400" dirty="0">
              <a:effectLst/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pl-PL" sz="2400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 </a:t>
            </a:r>
            <a:r>
              <a:rPr lang="pl-PL" sz="2400" dirty="0">
                <a:effectLst/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Ocena skutków wdrożenia Planu </a:t>
            </a:r>
          </a:p>
          <a:p>
            <a:pPr marL="0" indent="0">
              <a:buNone/>
            </a:pPr>
            <a:endParaRPr lang="pl-PL" sz="2400" dirty="0">
              <a:effectLst/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pl-PL" sz="2400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 Ocena</a:t>
            </a:r>
            <a:r>
              <a:rPr lang="pl-PL" sz="2400" dirty="0">
                <a:effectLst/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skutków zaniechania jego realizacji </a:t>
            </a:r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38914" name="Obraz 17">
            <a:extLst>
              <a:ext uri="{FF2B5EF4-FFF2-40B4-BE49-F238E27FC236}">
                <a16:creationId xmlns:a16="http://schemas.microsoft.com/office/drawing/2014/main" id="{48C47D30-4FB5-FE3D-EBD4-768F9108BC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2557" y="75600"/>
            <a:ext cx="876300" cy="61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3" name="Obraz 18">
            <a:extLst>
              <a:ext uri="{FF2B5EF4-FFF2-40B4-BE49-F238E27FC236}">
                <a16:creationId xmlns:a16="http://schemas.microsoft.com/office/drawing/2014/main" id="{A56C946B-8956-CFD1-176C-368E7C379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37" y="93663"/>
            <a:ext cx="1319213" cy="72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C9AF60CF-ED1F-049C-105A-15FBF2358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320E2A8-A5D9-CC64-D838-7645AEA097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6599" y="241757"/>
            <a:ext cx="943880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 EOG 2014-2021 w ramach programu „Rozwój Lokalny”</a:t>
            </a:r>
            <a:endParaRPr kumimoji="0" lang="pl-PL" altLang="pl-PL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591810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EEA80C9-B86F-AFD1-138D-175940AAD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1075667"/>
            <a:ext cx="10515600" cy="521140"/>
          </a:xfrm>
        </p:spPr>
        <p:txBody>
          <a:bodyPr>
            <a:normAutofit/>
          </a:bodyPr>
          <a:lstStyle/>
          <a:p>
            <a:r>
              <a:rPr lang="pl-PL" sz="2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PODSUMOWANIE ORAZ BILANS STWIERDONYCH ODDZIAŁYWAŃ</a:t>
            </a:r>
            <a:endParaRPr lang="pl-PL" sz="2400" dirty="0"/>
          </a:p>
        </p:txBody>
      </p:sp>
      <p:graphicFrame>
        <p:nvGraphicFramePr>
          <p:cNvPr id="5" name="Symbol zastępczy zawartości 3">
            <a:extLst>
              <a:ext uri="{FF2B5EF4-FFF2-40B4-BE49-F238E27FC236}">
                <a16:creationId xmlns:a16="http://schemas.microsoft.com/office/drawing/2014/main" id="{7495A32F-BB83-5E82-8CB5-B0B69695A6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2789157"/>
              </p:ext>
            </p:extLst>
          </p:nvPr>
        </p:nvGraphicFramePr>
        <p:xfrm>
          <a:off x="548640" y="1723795"/>
          <a:ext cx="11127545" cy="3700342"/>
        </p:xfrm>
        <a:graphic>
          <a:graphicData uri="http://schemas.openxmlformats.org/drawingml/2006/table">
            <a:tbl>
              <a:tblPr firstRow="1" firstCol="1" bandRow="1"/>
              <a:tblGrid>
                <a:gridCol w="398281">
                  <a:extLst>
                    <a:ext uri="{9D8B030D-6E8A-4147-A177-3AD203B41FA5}">
                      <a16:colId xmlns:a16="http://schemas.microsoft.com/office/drawing/2014/main" val="2587733952"/>
                    </a:ext>
                  </a:extLst>
                </a:gridCol>
                <a:gridCol w="1315929">
                  <a:extLst>
                    <a:ext uri="{9D8B030D-6E8A-4147-A177-3AD203B41FA5}">
                      <a16:colId xmlns:a16="http://schemas.microsoft.com/office/drawing/2014/main" val="657795794"/>
                    </a:ext>
                  </a:extLst>
                </a:gridCol>
                <a:gridCol w="2281171">
                  <a:extLst>
                    <a:ext uri="{9D8B030D-6E8A-4147-A177-3AD203B41FA5}">
                      <a16:colId xmlns:a16="http://schemas.microsoft.com/office/drawing/2014/main" val="2824606337"/>
                    </a:ext>
                  </a:extLst>
                </a:gridCol>
                <a:gridCol w="2020345">
                  <a:extLst>
                    <a:ext uri="{9D8B030D-6E8A-4147-A177-3AD203B41FA5}">
                      <a16:colId xmlns:a16="http://schemas.microsoft.com/office/drawing/2014/main" val="3589477217"/>
                    </a:ext>
                  </a:extLst>
                </a:gridCol>
                <a:gridCol w="1489176">
                  <a:extLst>
                    <a:ext uri="{9D8B030D-6E8A-4147-A177-3AD203B41FA5}">
                      <a16:colId xmlns:a16="http://schemas.microsoft.com/office/drawing/2014/main" val="2924962339"/>
                    </a:ext>
                  </a:extLst>
                </a:gridCol>
                <a:gridCol w="1319356">
                  <a:extLst>
                    <a:ext uri="{9D8B030D-6E8A-4147-A177-3AD203B41FA5}">
                      <a16:colId xmlns:a16="http://schemas.microsoft.com/office/drawing/2014/main" val="2909704564"/>
                    </a:ext>
                  </a:extLst>
                </a:gridCol>
                <a:gridCol w="2303287">
                  <a:extLst>
                    <a:ext uri="{9D8B030D-6E8A-4147-A177-3AD203B41FA5}">
                      <a16:colId xmlns:a16="http://schemas.microsoft.com/office/drawing/2014/main" val="3546923148"/>
                    </a:ext>
                  </a:extLst>
                </a:gridCol>
              </a:tblGrid>
              <a:tr h="725456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Lp.</a:t>
                      </a:r>
                      <a:endParaRPr lang="pl-PL" sz="14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6390" marR="46390" marT="99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Nazwa działania</a:t>
                      </a:r>
                      <a:endParaRPr lang="pl-PL" sz="14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6390" marR="46390" marT="99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Prognozowany efekt realizacji działania</a:t>
                      </a:r>
                      <a:endParaRPr lang="pl-PL" sz="14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6390" marR="46390" marT="99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Zalecenia Dot. realizacji/skuteczność działania</a:t>
                      </a:r>
                      <a:endParaRPr lang="pl-PL" sz="1400" b="0" i="0" u="none" strike="noStrike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6390" marR="46390" marT="99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Rodzaj oddziaływania</a:t>
                      </a:r>
                      <a:endParaRPr lang="pl-PL" sz="1400" b="0" i="0" u="none" strike="noStrike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6390" marR="46390" marT="99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Definicja skuteczności</a:t>
                      </a:r>
                      <a:endParaRPr lang="pl-PL" sz="1400" b="0" i="0" u="none" strike="noStrike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6390" marR="46390" marT="99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Spektrum oddziaływań (-3 do +3)</a:t>
                      </a:r>
                      <a:endParaRPr lang="pl-PL" sz="1400" b="0" i="0" u="none" strike="noStrike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6390" marR="46390" marT="99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4580146"/>
                  </a:ext>
                </a:extLst>
              </a:tr>
              <a:tr h="1991373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2.1</a:t>
                      </a:r>
                      <a:endParaRPr lang="pl-PL" sz="1400" b="0" i="0" u="none" strike="noStrike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6390" marR="46390" marT="99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400" b="0" i="0" u="none" strike="noStrike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Stworzenie planu transportowego dla gmin z obszaru AJ</a:t>
                      </a:r>
                      <a:endParaRPr lang="pl-PL" sz="1400" b="0" i="0" u="none" strike="noStrike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6390" marR="46390" marT="99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7472" indent="-347472" algn="l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ts val="900"/>
                        <a:buFont typeface="Symbol" panose="05050102010706020507" pitchFamily="18" charset="2"/>
                        <a:buChar char="·"/>
                      </a:pPr>
                      <a:r>
                        <a:rPr lang="pl-P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zwiększenie atrakcyjności komunikacji publicznej, </a:t>
                      </a:r>
                      <a:endParaRPr lang="pl-PL" sz="14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  <a:p>
                      <a:pPr marL="347472" indent="-347472" algn="l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zmniejszenie emisji zanieczyszczeń,</a:t>
                      </a:r>
                      <a:endParaRPr lang="pl-PL" sz="14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  <a:p>
                      <a:pPr marL="347472" indent="-347472" algn="l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poprawa jakości powietrza,</a:t>
                      </a:r>
                      <a:endParaRPr lang="pl-PL" sz="14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  <a:p>
                      <a:pPr marL="347472" indent="-347472" algn="l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mniejsza zachorowalność na choroby układu oddechowego.</a:t>
                      </a:r>
                      <a:endParaRPr lang="pl-PL" sz="14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6390" marR="46390" marT="99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400" b="0" i="0" u="none" strike="noStrike" dirty="0">
                          <a:effectLst/>
                          <a:latin typeface="Century Gothic" panose="020B0502020202020204" pitchFamily="34" charset="0"/>
                          <a:ea typeface="+mn-ea"/>
                          <a:cs typeface="Calibri" panose="020F0502020204030204" pitchFamily="34" charset="0"/>
                        </a:rPr>
                        <a:t>-</a:t>
                      </a:r>
                      <a:endParaRPr lang="pl-PL" sz="14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6390" marR="46390" marT="99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Pośrednie, wtórne, długoterminowe, stałe</a:t>
                      </a:r>
                      <a:endParaRPr lang="pl-PL" sz="14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6390" marR="46390" marT="99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7472" indent="-347472" algn="l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Pts val="900"/>
                        <a:buFont typeface="Symbol" panose="05050102010706020507" pitchFamily="18" charset="2"/>
                        <a:buChar char="·"/>
                      </a:pPr>
                      <a:r>
                        <a:rPr lang="pl-P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opracowany dokument.</a:t>
                      </a:r>
                      <a:endParaRPr lang="pl-PL" sz="14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6390" marR="46390" marT="99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+1</a:t>
                      </a:r>
                      <a:endParaRPr lang="pl-PL" sz="14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6390" marR="46390" marT="99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6023323"/>
                  </a:ext>
                </a:extLst>
              </a:tr>
            </a:tbl>
          </a:graphicData>
        </a:graphic>
      </p:graphicFrame>
      <p:pic>
        <p:nvPicPr>
          <p:cNvPr id="39938" name="Obraz 17">
            <a:extLst>
              <a:ext uri="{FF2B5EF4-FFF2-40B4-BE49-F238E27FC236}">
                <a16:creationId xmlns:a16="http://schemas.microsoft.com/office/drawing/2014/main" id="{CE04DA6E-5F01-DFC0-2A8D-FC03B878F3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8035" y="97200"/>
            <a:ext cx="876300" cy="61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37" name="Obraz 18">
            <a:extLst>
              <a:ext uri="{FF2B5EF4-FFF2-40B4-BE49-F238E27FC236}">
                <a16:creationId xmlns:a16="http://schemas.microsoft.com/office/drawing/2014/main" id="{9AE1313A-F010-E2FD-6E28-90B2293E4A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65" y="178414"/>
            <a:ext cx="1319213" cy="72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B8784294-BE78-3919-7891-11CB87CD07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421B306-5C55-298C-967C-7D7263C057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6599" y="241757"/>
            <a:ext cx="943880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 EOG 2014-2021 w ramach programu „Rozwój Lokalny”</a:t>
            </a:r>
            <a:endParaRPr kumimoji="0" lang="pl-PL" altLang="pl-PL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69868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">
            <a:extLst>
              <a:ext uri="{FF2B5EF4-FFF2-40B4-BE49-F238E27FC236}">
                <a16:creationId xmlns:a16="http://schemas.microsoft.com/office/drawing/2014/main" id="{64DE3D34-7A3E-4A71-9FF2-6154FDED82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959" y="951607"/>
            <a:ext cx="10515600" cy="955890"/>
          </a:xfrm>
        </p:spPr>
        <p:txBody>
          <a:bodyPr>
            <a:normAutofit/>
          </a:bodyPr>
          <a:lstStyle/>
          <a:p>
            <a:r>
              <a:rPr lang="pl-PL" sz="28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CEL NADRZĘDNY REALIZACJI PAAJ</a:t>
            </a:r>
            <a:endParaRPr lang="pl-PL" sz="2200" b="1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D38353FC-ED93-474D-9108-BAD46D80AF5A}"/>
              </a:ext>
            </a:extLst>
          </p:cNvPr>
          <p:cNvSpPr txBox="1"/>
          <p:nvPr/>
        </p:nvSpPr>
        <p:spPr>
          <a:xfrm>
            <a:off x="214008" y="1701858"/>
            <a:ext cx="1176398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000" b="1" i="0" u="none" strike="noStrike" baseline="0" dirty="0">
                <a:solidFill>
                  <a:srgbClr val="000000"/>
                </a:solidFill>
                <a:latin typeface="Century Gothic" panose="020B0502020202020204" pitchFamily="34" charset="0"/>
              </a:rPr>
              <a:t>Zwiększenie zdolności adaptacyjnych Aglomeracji Jeleniogórskiej wobec możliwych zagrożeń wynikających ze zmian klimatu</a:t>
            </a:r>
            <a:endParaRPr lang="pl-PL" sz="2000" b="1" dirty="0">
              <a:latin typeface="Century Gothic" panose="020B0502020202020204" pitchFamily="34" charset="0"/>
            </a:endParaRPr>
          </a:p>
        </p:txBody>
      </p:sp>
      <p:sp>
        <p:nvSpPr>
          <p:cNvPr id="8" name="Tytuł 1">
            <a:extLst>
              <a:ext uri="{FF2B5EF4-FFF2-40B4-BE49-F238E27FC236}">
                <a16:creationId xmlns:a16="http://schemas.microsoft.com/office/drawing/2014/main" id="{91991CD6-54E2-4448-ACF5-89CE2DE76049}"/>
              </a:ext>
            </a:extLst>
          </p:cNvPr>
          <p:cNvSpPr txBox="1">
            <a:spLocks/>
          </p:cNvSpPr>
          <p:nvPr/>
        </p:nvSpPr>
        <p:spPr>
          <a:xfrm>
            <a:off x="214008" y="2216526"/>
            <a:ext cx="10515600" cy="9558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28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CELE OPERACYJNE</a:t>
            </a:r>
            <a:endParaRPr lang="pl-PL" sz="2200" b="1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475C3362-D87A-400D-95A7-9E93777012C3}"/>
              </a:ext>
            </a:extLst>
          </p:cNvPr>
          <p:cNvSpPr txBox="1"/>
          <p:nvPr/>
        </p:nvSpPr>
        <p:spPr>
          <a:xfrm>
            <a:off x="775903" y="3271275"/>
            <a:ext cx="9391810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pl-PL" sz="2000" dirty="0">
                <a:solidFill>
                  <a:srgbClr val="000000"/>
                </a:solidFill>
                <a:latin typeface="Century Gothic" panose="020B0502020202020204" pitchFamily="34" charset="0"/>
              </a:rPr>
              <a:t>rozpoznanie i wskazanie zagrożeń związanych ze zmianą klimatu, które mogą dotykać analizowany obszar w perspektywie do 2030(50) roku</a:t>
            </a:r>
          </a:p>
          <a:p>
            <a:endParaRPr lang="pl-PL" sz="2000" dirty="0">
              <a:solidFill>
                <a:srgbClr val="000000"/>
              </a:solidFill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pl-PL" sz="2000" dirty="0">
                <a:solidFill>
                  <a:srgbClr val="000000"/>
                </a:solidFill>
                <a:latin typeface="Century Gothic" panose="020B0502020202020204" pitchFamily="34" charset="0"/>
              </a:rPr>
              <a:t>wskazanie sektorów najbardziej podatnych na poszczególne zagrożenia</a:t>
            </a:r>
          </a:p>
          <a:p>
            <a:endParaRPr lang="pl-PL" sz="2000" dirty="0">
              <a:solidFill>
                <a:srgbClr val="000000"/>
              </a:solidFill>
              <a:latin typeface="Century Gothic" panose="020B0502020202020204" pitchFamily="34" charset="0"/>
            </a:endParaRPr>
          </a:p>
          <a:p>
            <a:endParaRPr lang="pl-PL" sz="2000" dirty="0">
              <a:solidFill>
                <a:srgbClr val="000000"/>
              </a:solidFill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pl-PL" sz="2000" dirty="0">
                <a:solidFill>
                  <a:srgbClr val="000000"/>
                </a:solidFill>
                <a:latin typeface="Century Gothic" panose="020B0502020202020204" pitchFamily="34" charset="0"/>
              </a:rPr>
              <a:t>określenie działań adaptacyjnych w sposób umożliwiający pozyskiwanie dofinansowania z programów unijnych i innych na realizację działań adaptacyjnych do zmieniającego się klimatu</a:t>
            </a: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4FE281D5-D201-9E16-7F77-AE6A7C16B1C6}"/>
              </a:ext>
            </a:extLst>
          </p:cNvPr>
          <p:cNvSpPr txBox="1"/>
          <p:nvPr/>
        </p:nvSpPr>
        <p:spPr>
          <a:xfrm>
            <a:off x="268151" y="3073557"/>
            <a:ext cx="800219" cy="1622042"/>
          </a:xfrm>
          <a:prstGeom prst="rect">
            <a:avLst/>
          </a:prstGeom>
          <a:solidFill>
            <a:srgbClr val="C00000"/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pl-PL" sz="2000" dirty="0">
                <a:solidFill>
                  <a:schemeClr val="bg1"/>
                </a:solidFill>
              </a:rPr>
              <a:t>DIAGNOZA KLIMATYCZNA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6941F993-F829-E30D-B242-C029A53AA2E8}"/>
              </a:ext>
            </a:extLst>
          </p:cNvPr>
          <p:cNvSpPr txBox="1"/>
          <p:nvPr/>
        </p:nvSpPr>
        <p:spPr>
          <a:xfrm>
            <a:off x="268151" y="5017050"/>
            <a:ext cx="800219" cy="1622042"/>
          </a:xfrm>
          <a:prstGeom prst="rect">
            <a:avLst/>
          </a:prstGeom>
          <a:solidFill>
            <a:srgbClr val="0070C0"/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pl-PL" sz="2000" dirty="0">
                <a:solidFill>
                  <a:schemeClr val="bg1"/>
                </a:solidFill>
              </a:rPr>
              <a:t>PLAN ADAPTACJI</a:t>
            </a:r>
          </a:p>
        </p:txBody>
      </p:sp>
      <p:sp>
        <p:nvSpPr>
          <p:cNvPr id="4" name="Strzałka: w dół 3">
            <a:extLst>
              <a:ext uri="{FF2B5EF4-FFF2-40B4-BE49-F238E27FC236}">
                <a16:creationId xmlns:a16="http://schemas.microsoft.com/office/drawing/2014/main" id="{BE91DF2A-B7FA-6190-85C5-B751744733B5}"/>
              </a:ext>
            </a:extLst>
          </p:cNvPr>
          <p:cNvSpPr/>
          <p:nvPr/>
        </p:nvSpPr>
        <p:spPr>
          <a:xfrm>
            <a:off x="413736" y="4695599"/>
            <a:ext cx="509048" cy="321451"/>
          </a:xfrm>
          <a:prstGeom prst="downArrow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5121" name="Obraz 995897420">
            <a:extLst>
              <a:ext uri="{FF2B5EF4-FFF2-40B4-BE49-F238E27FC236}">
                <a16:creationId xmlns:a16="http://schemas.microsoft.com/office/drawing/2014/main" id="{CD0F0B1E-9A88-0D64-8AA2-79B095842A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60" y="71673"/>
            <a:ext cx="1734377" cy="955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Obraz 1378713729">
            <a:extLst>
              <a:ext uri="{FF2B5EF4-FFF2-40B4-BE49-F238E27FC236}">
                <a16:creationId xmlns:a16="http://schemas.microsoft.com/office/drawing/2014/main" id="{FADB4D13-FE4B-A0C3-44CA-4853603CE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4069" y="270902"/>
            <a:ext cx="975971" cy="680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2A308D3F-11E0-11EB-C876-405BF7A4C1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94FCFC78-0170-FCDB-9351-C87D9B2CC1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8958" y="219385"/>
            <a:ext cx="9055684" cy="423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81650" algn="r"/>
              </a:tabLst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81650" algn="r"/>
              </a:tabLst>
            </a:pPr>
            <a:r>
              <a:rPr kumimoji="0" lang="pl-PL" altLang="pl-PL" sz="105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  EOG 2014-2021 w ramach programu „Rozwój Lokalny”</a:t>
            </a:r>
            <a:endParaRPr kumimoji="0" lang="pl-PL" altLang="pl-PL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028335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E450F33-C2C6-C5ED-F42E-E71051B163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730" y="1150902"/>
            <a:ext cx="10515600" cy="436733"/>
          </a:xfrm>
        </p:spPr>
        <p:txBody>
          <a:bodyPr>
            <a:normAutofit/>
          </a:bodyPr>
          <a:lstStyle/>
          <a:p>
            <a:r>
              <a:rPr lang="pl-PL" sz="18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PODSUMOWANIE ORAZ BILANS STWIERDONYCH ODDZIAŁYWAŃ</a:t>
            </a:r>
            <a:endParaRPr lang="pl-PL" dirty="0"/>
          </a:p>
        </p:txBody>
      </p:sp>
      <p:graphicFrame>
        <p:nvGraphicFramePr>
          <p:cNvPr id="5" name="Symbol zastępczy zawartości 3">
            <a:extLst>
              <a:ext uri="{FF2B5EF4-FFF2-40B4-BE49-F238E27FC236}">
                <a16:creationId xmlns:a16="http://schemas.microsoft.com/office/drawing/2014/main" id="{45777F73-0AAC-ED24-0ACB-48F89765FAD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54685284"/>
              </p:ext>
            </p:extLst>
          </p:nvPr>
        </p:nvGraphicFramePr>
        <p:xfrm>
          <a:off x="387730" y="2065893"/>
          <a:ext cx="11085340" cy="4481855"/>
        </p:xfrm>
        <a:graphic>
          <a:graphicData uri="http://schemas.openxmlformats.org/drawingml/2006/table">
            <a:tbl>
              <a:tblPr firstRow="1" firstCol="1" bandRow="1"/>
              <a:tblGrid>
                <a:gridCol w="3670918">
                  <a:extLst>
                    <a:ext uri="{9D8B030D-6E8A-4147-A177-3AD203B41FA5}">
                      <a16:colId xmlns:a16="http://schemas.microsoft.com/office/drawing/2014/main" val="409254059"/>
                    </a:ext>
                  </a:extLst>
                </a:gridCol>
                <a:gridCol w="537936">
                  <a:extLst>
                    <a:ext uri="{9D8B030D-6E8A-4147-A177-3AD203B41FA5}">
                      <a16:colId xmlns:a16="http://schemas.microsoft.com/office/drawing/2014/main" val="3073199784"/>
                    </a:ext>
                  </a:extLst>
                </a:gridCol>
                <a:gridCol w="561678">
                  <a:extLst>
                    <a:ext uri="{9D8B030D-6E8A-4147-A177-3AD203B41FA5}">
                      <a16:colId xmlns:a16="http://schemas.microsoft.com/office/drawing/2014/main" val="1423802464"/>
                    </a:ext>
                  </a:extLst>
                </a:gridCol>
                <a:gridCol w="477731">
                  <a:extLst>
                    <a:ext uri="{9D8B030D-6E8A-4147-A177-3AD203B41FA5}">
                      <a16:colId xmlns:a16="http://schemas.microsoft.com/office/drawing/2014/main" val="575539056"/>
                    </a:ext>
                  </a:extLst>
                </a:gridCol>
                <a:gridCol w="501474">
                  <a:extLst>
                    <a:ext uri="{9D8B030D-6E8A-4147-A177-3AD203B41FA5}">
                      <a16:colId xmlns:a16="http://schemas.microsoft.com/office/drawing/2014/main" val="3082511019"/>
                    </a:ext>
                  </a:extLst>
                </a:gridCol>
                <a:gridCol w="398025">
                  <a:extLst>
                    <a:ext uri="{9D8B030D-6E8A-4147-A177-3AD203B41FA5}">
                      <a16:colId xmlns:a16="http://schemas.microsoft.com/office/drawing/2014/main" val="3300832505"/>
                    </a:ext>
                  </a:extLst>
                </a:gridCol>
                <a:gridCol w="421767">
                  <a:extLst>
                    <a:ext uri="{9D8B030D-6E8A-4147-A177-3AD203B41FA5}">
                      <a16:colId xmlns:a16="http://schemas.microsoft.com/office/drawing/2014/main" val="757292861"/>
                    </a:ext>
                  </a:extLst>
                </a:gridCol>
                <a:gridCol w="482820">
                  <a:extLst>
                    <a:ext uri="{9D8B030D-6E8A-4147-A177-3AD203B41FA5}">
                      <a16:colId xmlns:a16="http://schemas.microsoft.com/office/drawing/2014/main" val="456098457"/>
                    </a:ext>
                  </a:extLst>
                </a:gridCol>
                <a:gridCol w="525216">
                  <a:extLst>
                    <a:ext uri="{9D8B030D-6E8A-4147-A177-3AD203B41FA5}">
                      <a16:colId xmlns:a16="http://schemas.microsoft.com/office/drawing/2014/main" val="2359721016"/>
                    </a:ext>
                  </a:extLst>
                </a:gridCol>
                <a:gridCol w="333412">
                  <a:extLst>
                    <a:ext uri="{9D8B030D-6E8A-4147-A177-3AD203B41FA5}">
                      <a16:colId xmlns:a16="http://schemas.microsoft.com/office/drawing/2014/main" val="2563584140"/>
                    </a:ext>
                  </a:extLst>
                </a:gridCol>
                <a:gridCol w="375809">
                  <a:extLst>
                    <a:ext uri="{9D8B030D-6E8A-4147-A177-3AD203B41FA5}">
                      <a16:colId xmlns:a16="http://schemas.microsoft.com/office/drawing/2014/main" val="315273022"/>
                    </a:ext>
                  </a:extLst>
                </a:gridCol>
                <a:gridCol w="381915">
                  <a:extLst>
                    <a:ext uri="{9D8B030D-6E8A-4147-A177-3AD203B41FA5}">
                      <a16:colId xmlns:a16="http://schemas.microsoft.com/office/drawing/2014/main" val="1215569455"/>
                    </a:ext>
                  </a:extLst>
                </a:gridCol>
                <a:gridCol w="424311">
                  <a:extLst>
                    <a:ext uri="{9D8B030D-6E8A-4147-A177-3AD203B41FA5}">
                      <a16:colId xmlns:a16="http://schemas.microsoft.com/office/drawing/2014/main" val="1033156363"/>
                    </a:ext>
                  </a:extLst>
                </a:gridCol>
                <a:gridCol w="582876">
                  <a:extLst>
                    <a:ext uri="{9D8B030D-6E8A-4147-A177-3AD203B41FA5}">
                      <a16:colId xmlns:a16="http://schemas.microsoft.com/office/drawing/2014/main" val="461678077"/>
                    </a:ext>
                  </a:extLst>
                </a:gridCol>
                <a:gridCol w="625274">
                  <a:extLst>
                    <a:ext uri="{9D8B030D-6E8A-4147-A177-3AD203B41FA5}">
                      <a16:colId xmlns:a16="http://schemas.microsoft.com/office/drawing/2014/main" val="2676994474"/>
                    </a:ext>
                  </a:extLst>
                </a:gridCol>
                <a:gridCol w="370891">
                  <a:extLst>
                    <a:ext uri="{9D8B030D-6E8A-4147-A177-3AD203B41FA5}">
                      <a16:colId xmlns:a16="http://schemas.microsoft.com/office/drawing/2014/main" val="3241337153"/>
                    </a:ext>
                  </a:extLst>
                </a:gridCol>
                <a:gridCol w="413287">
                  <a:extLst>
                    <a:ext uri="{9D8B030D-6E8A-4147-A177-3AD203B41FA5}">
                      <a16:colId xmlns:a16="http://schemas.microsoft.com/office/drawing/2014/main" val="787877464"/>
                    </a:ext>
                  </a:extLst>
                </a:gridCol>
              </a:tblGrid>
              <a:tr h="833453"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Cele 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54" marR="91454" marT="45727" marB="4572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R="73152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Różnorodność biologiczna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54" marR="91454" marT="45727" marB="4572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R="73152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Korytarze ekologiczne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54" marR="91454" marT="45727" marB="4572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Obszary chronione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54" marR="91454" marT="45727" marB="4572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Ludzie i dobra materialne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54" marR="91454" marT="45727" marB="4572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Wody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54" marR="91454" marT="45727" marB="4572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Powietrze i klimat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54" marR="91454" marT="45727" marB="4572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Powierzchnia ziemi i zasoby naturalne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54" marR="91454" marT="45727" marB="4572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Krajobraz i zabytki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54" marR="91454" marT="45727" marB="4572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6473926"/>
                  </a:ext>
                </a:extLst>
              </a:tr>
              <a:tr h="383074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0861074"/>
                  </a:ext>
                </a:extLst>
              </a:tr>
              <a:tr h="383074"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1. </a:t>
                      </a:r>
                      <a:r>
                        <a:rPr lang="pl-PL" sz="9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Rozpoznanie zasobów Aglomeracji Jeleniogórskiej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+2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+2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+2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-2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+2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+1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+1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+1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0451049"/>
                  </a:ext>
                </a:extLst>
              </a:tr>
              <a:tr h="383074"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 Stymulowanie pro-adaptacyjnego rozwoju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+2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-2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+2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-2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+2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+1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-1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+2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+1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+1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+1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8636760"/>
                  </a:ext>
                </a:extLst>
              </a:tr>
              <a:tr h="383074"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 Zapewnienie komfortu i bezpieczeństwa mieszkańców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+2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+1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+1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+3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1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+2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+2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+2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+2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3035300"/>
                  </a:ext>
                </a:extLst>
              </a:tr>
              <a:tr h="442758"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 Ochrona oraz podnoszenie zdolności adaptacyjnych terenów otwartych i przyrodniczo cennych, wrażliwych na negatywne skutki zmian klimatu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+3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1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+3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1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+3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1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+1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+2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+2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+2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+2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559242"/>
                  </a:ext>
                </a:extLst>
              </a:tr>
              <a:tr h="446400"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 Zapewnienie dostępu do wody oraz jej ochrona w obliczu zagrożeń związanych ze zmianami klimatu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-1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+1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-1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-1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+2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+2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+3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1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+2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+2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+2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6278161"/>
                  </a:ext>
                </a:extLst>
              </a:tr>
              <a:tr h="460800"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 Budowanie bezpieczeństwa energetycznego AJ w oparciu o gospodarkę niskoemisyjną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-1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+1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-1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-1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+1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+2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-2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+1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+2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+1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+1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3229517"/>
                  </a:ext>
                </a:extLst>
              </a:tr>
              <a:tr h="383074"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 Ochrona dziedzictwa aglomeracji jeleniogórskiej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+2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+1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+2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+1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+1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+2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+2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+3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1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521298"/>
                  </a:ext>
                </a:extLst>
              </a:tr>
              <a:tr h="383074"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8. Kreowanie świadomego społeczeństwa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+1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+1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+1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+2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+2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1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+1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+1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+1</a:t>
                      </a:r>
                      <a:endParaRPr lang="pl-PL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90" marR="68590" marT="9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9060374"/>
                  </a:ext>
                </a:extLst>
              </a:tr>
            </a:tbl>
          </a:graphicData>
        </a:graphic>
      </p:graphicFrame>
      <p:pic>
        <p:nvPicPr>
          <p:cNvPr id="40962" name="Obraz 17">
            <a:extLst>
              <a:ext uri="{FF2B5EF4-FFF2-40B4-BE49-F238E27FC236}">
                <a16:creationId xmlns:a16="http://schemas.microsoft.com/office/drawing/2014/main" id="{D53E0C30-13F5-1B39-3F99-E861E6D7FC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6000" y="151607"/>
            <a:ext cx="876300" cy="61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1" name="Obraz 18">
            <a:extLst>
              <a:ext uri="{FF2B5EF4-FFF2-40B4-BE49-F238E27FC236}">
                <a16:creationId xmlns:a16="http://schemas.microsoft.com/office/drawing/2014/main" id="{B2D7955C-188A-2292-DB8B-3A13527F0E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2400"/>
            <a:ext cx="1319213" cy="72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15FEECC-1816-8BE3-96C6-E191A8F2C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2D3F7DF-5DCA-36D7-883C-8AF43503EA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6599" y="241757"/>
            <a:ext cx="943880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 EOG 2014-2021 w ramach programu „Rozwój Lokalny”</a:t>
            </a:r>
            <a:endParaRPr kumimoji="0" lang="pl-PL" altLang="pl-PL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115483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4FBA716-0DE9-295D-3008-3F7A9C1DCD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689" y="1052033"/>
            <a:ext cx="10515600" cy="493004"/>
          </a:xfrm>
        </p:spPr>
        <p:txBody>
          <a:bodyPr>
            <a:normAutofit/>
          </a:bodyPr>
          <a:lstStyle/>
          <a:p>
            <a:r>
              <a:rPr lang="pl-PL" sz="2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PODSUMOWANIE ORAZ BILANS STWIERDONYCH ODDZIAŁYWAŃ</a:t>
            </a:r>
            <a:endParaRPr lang="pl-PL" sz="22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40EB851-57D5-84A6-4B88-19E25B876A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4689" y="1156237"/>
            <a:ext cx="11535508" cy="598893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pl-PL" sz="22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pl-PL" sz="2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Działania zawarte w „Planie…” w zdecydowanej większości będą wykazywały </a:t>
            </a:r>
            <a:r>
              <a:rPr lang="pl-PL" sz="22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pozytywny wpływ </a:t>
            </a:r>
            <a:r>
              <a:rPr lang="pl-PL" sz="2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 oceniane elementy środowiska, w związku z czym ich realizacja powinna doprowadzić do adaptacji Aglomeracji Jeleniogórskiej do zmian klimatu oraz poprawy stanu środowiska. </a:t>
            </a:r>
            <a:endParaRPr lang="pl-PL" sz="2200" dirty="0">
              <a:latin typeface="Century Gothic" panose="020B0502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pl-PL" sz="24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pl-PL" sz="2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Szczegółowe analizy potencjalnych oddziaływań wdrożenia poszczególnych działań wykazały także oddziaływania potencjalnie negatywne. W przypadku komponentu bioróżnorodności w tym korytarzy ekologicznych oraz obszarów chronionych potencjalne negatywne oddziaływanie na poziomie (-1) wykazały działania Celu 5 i 6. </a:t>
            </a:r>
          </a:p>
          <a:p>
            <a:pPr marL="0" indent="0" algn="just">
              <a:buNone/>
            </a:pPr>
            <a:endParaRPr lang="pl-PL" sz="2200" dirty="0">
              <a:latin typeface="Century Gothic" panose="020B0502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pl-PL" sz="2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 </a:t>
            </a:r>
            <a:r>
              <a:rPr lang="pl-PL" sz="2200" i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„Planie…” </a:t>
            </a:r>
            <a:r>
              <a:rPr lang="pl-PL" sz="22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nie wskazuje się </a:t>
            </a:r>
            <a:r>
              <a:rPr lang="pl-PL" sz="2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działań o znaczącym </a:t>
            </a:r>
            <a:r>
              <a:rPr lang="pl-PL" sz="22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negatywnym oddziaływaniu </a:t>
            </a:r>
            <a:r>
              <a:rPr lang="pl-PL" sz="2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 środowisko (-3). Ostateczny bilans oddziaływania „Planu…” dla środowiska jako całości </a:t>
            </a:r>
            <a:r>
              <a:rPr lang="pl-PL" sz="22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jest pozytywny</a:t>
            </a:r>
            <a:r>
              <a:rPr lang="pl-PL" sz="2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dlatego </a:t>
            </a:r>
            <a:r>
              <a:rPr lang="pl-PL" sz="2200" u="sng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dokument można przyjąć w proponowanym przez organ opracowujący kształcie</a:t>
            </a:r>
            <a:r>
              <a:rPr lang="pl-PL" sz="2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41986" name="Obraz 17">
            <a:extLst>
              <a:ext uri="{FF2B5EF4-FFF2-40B4-BE49-F238E27FC236}">
                <a16:creationId xmlns:a16="http://schemas.microsoft.com/office/drawing/2014/main" id="{3D304D7B-7CEC-E2FE-5548-267E9CE0AD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5700" y="49741"/>
            <a:ext cx="876300" cy="61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85" name="Obraz 18">
            <a:extLst>
              <a:ext uri="{FF2B5EF4-FFF2-40B4-BE49-F238E27FC236}">
                <a16:creationId xmlns:a16="http://schemas.microsoft.com/office/drawing/2014/main" id="{159CA842-A684-EA4F-CB12-CD3468D89E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141"/>
            <a:ext cx="1319213" cy="72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5D5513A-DBC7-C5F8-41AD-24C7ABCC3F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74CBDC4-4066-61D6-5F49-AE5BF3D068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6599" y="241757"/>
            <a:ext cx="943880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 EOG 2014-2021 w ramach programu „Rozwój Lokalny”</a:t>
            </a:r>
            <a:endParaRPr kumimoji="0" lang="pl-PL" altLang="pl-PL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448923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5A87872-3546-2640-CBF8-35CDA7993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800" y="1039667"/>
            <a:ext cx="10515600" cy="971306"/>
          </a:xfrm>
        </p:spPr>
        <p:txBody>
          <a:bodyPr>
            <a:normAutofit/>
          </a:bodyPr>
          <a:lstStyle/>
          <a:p>
            <a:pPr algn="ctr"/>
            <a:r>
              <a:rPr lang="pl-PL" sz="2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PODSUMOWANIE ORAZ BILANS STWIERDONYCH ODDZIAŁYWAŃ – ODDZIAŁYWANIA SKUMULOWANE</a:t>
            </a:r>
            <a:endParaRPr lang="pl-PL" sz="24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F10E1AE-3CF4-5475-B69D-24A413AF1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4234" y="2125619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15000"/>
              </a:lnSpc>
              <a:spcAft>
                <a:spcPts val="800"/>
              </a:spcAft>
              <a:buNone/>
            </a:pPr>
            <a:r>
              <a:rPr lang="pl-PL" sz="2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Dla działań przedstawionych w </a:t>
            </a:r>
            <a:r>
              <a:rPr lang="pl-PL" sz="2200" i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„Planie…” </a:t>
            </a:r>
            <a:r>
              <a:rPr lang="pl-PL" sz="2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nie wskazuje się konkretnych lokalizacji, stąd brak jest możliwości, by na tym etapie ocenić, czy działania będą się na siebie nakładały przestrzennie oraz czy to nałożenie będzie powodowało negatywne skutki. </a:t>
            </a:r>
          </a:p>
          <a:p>
            <a:pPr marL="0" indent="0" algn="just">
              <a:lnSpc>
                <a:spcPct val="115000"/>
              </a:lnSpc>
              <a:spcAft>
                <a:spcPts val="800"/>
              </a:spcAft>
              <a:buNone/>
            </a:pPr>
            <a:r>
              <a:rPr lang="pl-PL" sz="2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Szczegółowe oceny oddziaływania poszczególnych działań </a:t>
            </a:r>
            <a:r>
              <a:rPr lang="pl-PL" sz="2200" i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„Planu…” </a:t>
            </a:r>
            <a:r>
              <a:rPr lang="pl-PL" sz="2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 komponenty środowiska </a:t>
            </a:r>
            <a:r>
              <a:rPr lang="pl-PL" sz="22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nie wykazały wystąpienia znaczących negatywnych oddziaływań</a:t>
            </a:r>
            <a:r>
              <a:rPr lang="pl-PL" sz="2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</a:p>
          <a:p>
            <a:pPr marL="0" indent="0" algn="just">
              <a:lnSpc>
                <a:spcPct val="115000"/>
              </a:lnSpc>
              <a:spcAft>
                <a:spcPts val="800"/>
              </a:spcAft>
              <a:buNone/>
            </a:pPr>
            <a:r>
              <a:rPr lang="pl-PL" sz="2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Potencjalne negatywne oddziaływania mogą wystąpić na etapie realizacji przedsięwzięć, jednak ich uciążliwość będzie ograniczona czasowo i będzie miała charakter lokalny.    </a:t>
            </a:r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43010" name="Obraz 17">
            <a:extLst>
              <a:ext uri="{FF2B5EF4-FFF2-40B4-BE49-F238E27FC236}">
                <a16:creationId xmlns:a16="http://schemas.microsoft.com/office/drawing/2014/main" id="{DD2995E2-9AC7-2EE4-DBBB-EDDD240237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1400" y="151607"/>
            <a:ext cx="876300" cy="61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09" name="Obraz 18">
            <a:extLst>
              <a:ext uri="{FF2B5EF4-FFF2-40B4-BE49-F238E27FC236}">
                <a16:creationId xmlns:a16="http://schemas.microsoft.com/office/drawing/2014/main" id="{3D277417-C996-7939-D65D-097DE5DAD5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3" y="17505"/>
            <a:ext cx="1319213" cy="72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68B8DCE-1DED-8AC6-CEBD-F3BD02A8F3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38946EC-18BE-9A89-48E0-4EC14B1896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6599" y="241757"/>
            <a:ext cx="943880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 EOG 2014-2021 w ramach programu „Rozwój Lokalny”</a:t>
            </a:r>
            <a:endParaRPr kumimoji="0" lang="pl-PL" altLang="pl-PL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805560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6973154-33B2-EC52-53CA-DDB8B1BD07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1800" y="1194393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pl-PL" sz="2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PODSUMOWANIE ORAZ BILANS STWIERDONYCH ODDZIAŁYWAŃ – ODDZIAŁYWANIA TRANSGRANICZNE</a:t>
            </a:r>
            <a:endParaRPr lang="pl-PL" sz="24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FF21567-CB7C-F144-E023-FF3E96B671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1800" y="2221625"/>
            <a:ext cx="10515600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pl-PL" sz="24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pl-PL" sz="2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Biorąc pod uwagę pro środowiskowy charakter ocenianego dokumentu, można całkowicie </a:t>
            </a:r>
            <a:r>
              <a:rPr lang="pl-PL" sz="24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wykluczyć ryzyko</a:t>
            </a:r>
            <a:r>
              <a:rPr lang="pl-PL" sz="2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wystąpienia znaczących negatywnych oddziaływań na którykolwiek z komponentów środowiska państw sąsiadujących, który wymagałby przeprowadzenia postępowania w sprawie transgranicznego oddziaływania na środowisko.</a:t>
            </a:r>
            <a:endParaRPr lang="pl-PL" sz="2400" dirty="0">
              <a:latin typeface="Century Gothic" panose="020B0502020202020204" pitchFamily="34" charset="0"/>
            </a:endParaRPr>
          </a:p>
        </p:txBody>
      </p:sp>
      <p:pic>
        <p:nvPicPr>
          <p:cNvPr id="44034" name="Obraz 17">
            <a:extLst>
              <a:ext uri="{FF2B5EF4-FFF2-40B4-BE49-F238E27FC236}">
                <a16:creationId xmlns:a16="http://schemas.microsoft.com/office/drawing/2014/main" id="{C8ACB0CD-48C6-D928-72FF-585044B2BD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7400" y="144344"/>
            <a:ext cx="876300" cy="61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3" name="Obraz 18">
            <a:extLst>
              <a:ext uri="{FF2B5EF4-FFF2-40B4-BE49-F238E27FC236}">
                <a16:creationId xmlns:a16="http://schemas.microsoft.com/office/drawing/2014/main" id="{93CD2C1B-5CA4-A1AD-D4F6-194930A9C0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93" y="101969"/>
            <a:ext cx="1319213" cy="72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6FEA291-097F-C0C9-B200-3AB2BA6C12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D026D46-6358-1E68-9FAB-6C67A13B87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6599" y="241757"/>
            <a:ext cx="943880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 EOG 2014-2021 w ramach programu „Rozwój Lokalny”</a:t>
            </a:r>
            <a:endParaRPr kumimoji="0" lang="pl-PL" altLang="pl-PL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236972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C3F3756-963F-9BEC-C65A-6D66B554AC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588" y="1092325"/>
            <a:ext cx="10515600" cy="450801"/>
          </a:xfrm>
        </p:spPr>
        <p:txBody>
          <a:bodyPr>
            <a:normAutofit fontScale="90000"/>
          </a:bodyPr>
          <a:lstStyle/>
          <a:p>
            <a:br>
              <a:rPr lang="pl-PL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27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ANALIZA WARIANTOWA ORAZ REKOMENDACJE</a:t>
            </a:r>
            <a:endParaRPr lang="pl-PL" sz="27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FD13F60-AC51-0AA6-3A68-E727C98FCA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588" y="1918744"/>
            <a:ext cx="10515600" cy="54518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dirty="0"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Brak</a:t>
            </a:r>
            <a:r>
              <a:rPr lang="pl-PL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realizacji działań </a:t>
            </a:r>
            <a:r>
              <a:rPr lang="pl-PL" i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„Planu…” </a:t>
            </a:r>
            <a:r>
              <a:rPr lang="pl-PL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spowoduje:</a:t>
            </a:r>
            <a:r>
              <a:rPr lang="pl-PL" sz="3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</a:t>
            </a:r>
          </a:p>
          <a:p>
            <a:pPr marL="342900" lvl="0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pl-PL" sz="2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obniżenie jakości i czasu trwania życia;</a:t>
            </a:r>
          </a:p>
          <a:p>
            <a:pPr marL="342900" lvl="0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pl-PL" sz="2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nasilenie występowania chorób </a:t>
            </a:r>
            <a:r>
              <a:rPr lang="pl-PL" sz="2400" dirty="0" err="1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klimatozależnych</a:t>
            </a:r>
            <a:r>
              <a:rPr lang="pl-PL" sz="2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i wzrost stresu termicznego;</a:t>
            </a:r>
          </a:p>
          <a:p>
            <a:pPr marL="342900" lvl="0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pl-PL" sz="2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intensyfikację negatywnych skutków zmian klimatu, w tym zdarzeń ekstremalnych – m.in. suszy, podtopień, burz, silnych wiatrów;</a:t>
            </a:r>
          </a:p>
          <a:p>
            <a:pPr marL="342900" lvl="0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pl-PL" sz="2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kurczenie się zasobów środowiska, w tym przede wszystkim zasobów wodnych;</a:t>
            </a:r>
          </a:p>
          <a:p>
            <a:pPr marL="342900" lvl="0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pl-PL" sz="2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stopniowa degradacja powierzchni ziemi;</a:t>
            </a:r>
          </a:p>
        </p:txBody>
      </p:sp>
      <p:pic>
        <p:nvPicPr>
          <p:cNvPr id="45058" name="Obraz 17">
            <a:extLst>
              <a:ext uri="{FF2B5EF4-FFF2-40B4-BE49-F238E27FC236}">
                <a16:creationId xmlns:a16="http://schemas.microsoft.com/office/drawing/2014/main" id="{28734259-B006-0105-6DF1-3F03B95D4F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3600" y="151607"/>
            <a:ext cx="876300" cy="61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57" name="Obraz 18">
            <a:extLst>
              <a:ext uri="{FF2B5EF4-FFF2-40B4-BE49-F238E27FC236}">
                <a16:creationId xmlns:a16="http://schemas.microsoft.com/office/drawing/2014/main" id="{69E4B446-2FEA-686B-991D-3BE672D7BD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400"/>
            <a:ext cx="1319213" cy="72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03710D9-B4CD-18D3-DCEA-6225EDB218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6CB326-DF5C-213C-B78A-935E5A3003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6599" y="241757"/>
            <a:ext cx="943880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 EOG 2014-2021 w ramach programu „Rozwój Lokalny”</a:t>
            </a:r>
            <a:endParaRPr kumimoji="0" lang="pl-PL" altLang="pl-PL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233301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C438DB3-2FA2-F429-8E75-3F10E21223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200" y="936833"/>
            <a:ext cx="10515600" cy="464868"/>
          </a:xfrm>
        </p:spPr>
        <p:txBody>
          <a:bodyPr>
            <a:normAutofit fontScale="90000"/>
          </a:bodyPr>
          <a:lstStyle/>
          <a:p>
            <a:br>
              <a:rPr lang="pl-PL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27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ANALIZA WARIANTOWA ORAZ REKOMENDACJE</a:t>
            </a:r>
            <a:endParaRPr lang="pl-PL" sz="27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7871769-355B-AE30-6A5C-DE6E58B995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200" y="1806452"/>
            <a:ext cx="10515600" cy="5051548"/>
          </a:xfrm>
        </p:spPr>
        <p:txBody>
          <a:bodyPr>
            <a:normAutofit fontScale="85000" lnSpcReduction="20000"/>
          </a:bodyPr>
          <a:lstStyle/>
          <a:p>
            <a:pPr marL="342900" lvl="0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pl-PL" sz="2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stopniowe pogarszanie się warunków wodnych regionu;</a:t>
            </a:r>
          </a:p>
          <a:p>
            <a:pPr marL="342900" lvl="0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pl-PL" sz="2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pogarszanie stanu środowiska przyrodniczego, w tym zamieranie roślinności, zanikanie siedlisk, zmniejszanie bazy pokarmowej, rozprzestrzenianie się gatunków inwazyjnych, zamieranie lasów;</a:t>
            </a:r>
          </a:p>
          <a:p>
            <a:pPr marL="342900" lvl="0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pl-PL" sz="2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dalsza antropopresja na obszary chronione;</a:t>
            </a:r>
          </a:p>
          <a:p>
            <a:pPr marL="342900" lvl="0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pl-PL" sz="2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zmniejszenie powierzchni biologicznie czynnych w miastach;</a:t>
            </a:r>
          </a:p>
          <a:p>
            <a:pPr marL="342900" lvl="0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pl-PL" sz="2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wysokie koszty społeczne, środowiskowe i ekonomiczne niewdrażania działań adaptacyjnych;</a:t>
            </a:r>
          </a:p>
          <a:p>
            <a:pPr marL="342900" lvl="0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pl-PL" sz="2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wzrost śladu węglowego generowanego na obszarze Aglomeracji;</a:t>
            </a:r>
          </a:p>
          <a:p>
            <a:pPr marL="342900" lvl="0" indent="-342900" algn="just">
              <a:lnSpc>
                <a:spcPct val="115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pl-PL" sz="2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brak efektywności energetycznej;</a:t>
            </a:r>
          </a:p>
          <a:p>
            <a:r>
              <a:rPr lang="pl-PL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obniżenie jakości walorów krajobrazu naturalnego i kulturowego</a:t>
            </a:r>
            <a:endParaRPr lang="pl-PL" dirty="0">
              <a:latin typeface="Century Gothic" panose="020B0502020202020204" pitchFamily="34" charset="0"/>
            </a:endParaRPr>
          </a:p>
          <a:p>
            <a:endParaRPr lang="pl-PL" dirty="0"/>
          </a:p>
        </p:txBody>
      </p:sp>
      <p:pic>
        <p:nvPicPr>
          <p:cNvPr id="46082" name="Obraz 17">
            <a:extLst>
              <a:ext uri="{FF2B5EF4-FFF2-40B4-BE49-F238E27FC236}">
                <a16:creationId xmlns:a16="http://schemas.microsoft.com/office/drawing/2014/main" id="{2A3C7196-D04F-1B9F-E029-EA08934095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2996" y="151607"/>
            <a:ext cx="876300" cy="61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1" name="Obraz 18">
            <a:extLst>
              <a:ext uri="{FF2B5EF4-FFF2-40B4-BE49-F238E27FC236}">
                <a16:creationId xmlns:a16="http://schemas.microsoft.com/office/drawing/2014/main" id="{090EF780-1EB5-6728-7C50-70F7853B81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3" y="0"/>
            <a:ext cx="1319213" cy="72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23F778A-8703-91DA-7B94-D24664CFD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179F200-BCD9-6052-A572-966295D1A5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6599" y="241757"/>
            <a:ext cx="943880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 EOG 2014-2021 w ramach programu „Rozwój Lokalny”</a:t>
            </a:r>
            <a:endParaRPr kumimoji="0" lang="pl-PL" altLang="pl-PL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28036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5462E1F-A5C9-2BC7-1068-9529D33AB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00" y="958988"/>
            <a:ext cx="10515600" cy="619613"/>
          </a:xfrm>
        </p:spPr>
        <p:txBody>
          <a:bodyPr>
            <a:normAutofit/>
          </a:bodyPr>
          <a:lstStyle/>
          <a:p>
            <a:r>
              <a:rPr lang="pl-PL" sz="2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REKOMENDACJE</a:t>
            </a:r>
            <a:endParaRPr lang="pl-PL" sz="24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55E37A1-46B6-8093-4189-1926409E92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000" y="1642130"/>
            <a:ext cx="10515600" cy="4964589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pl-PL" sz="2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Szczegółowe analizy oddziaływania Celów i działań zawartych w </a:t>
            </a:r>
            <a:r>
              <a:rPr lang="pl-PL" sz="2400" i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Planie</a:t>
            </a:r>
            <a:r>
              <a:rPr lang="pl-PL" sz="2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na korytarze ekologiczne wykazały, że element ten powinien być bardziej wyeksponowany. </a:t>
            </a:r>
          </a:p>
          <a:p>
            <a:pPr marL="0" indent="0" algn="just">
              <a:buNone/>
            </a:pPr>
            <a:r>
              <a:rPr lang="pl-PL" sz="2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Rekomenduje się wprowadzenie do „</a:t>
            </a:r>
            <a:r>
              <a:rPr lang="pl-PL" sz="2400" i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Planu…”</a:t>
            </a:r>
            <a:r>
              <a:rPr lang="pl-PL" sz="2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osobnego działania ukierunkowanego na </a:t>
            </a:r>
            <a:r>
              <a:rPr lang="pl-PL" sz="2400" b="1" u="sng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ochronę korytarzy ekologicznych </a:t>
            </a:r>
            <a:r>
              <a:rPr lang="pl-PL" sz="2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 obszarze Aglomeracji Jeleniogórskiej.  </a:t>
            </a:r>
          </a:p>
          <a:p>
            <a:pPr marL="0" indent="0" algn="just">
              <a:buNone/>
            </a:pPr>
            <a:r>
              <a:rPr lang="pl-PL" sz="2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 zaproponowanych działaniach „Planu…” poruszany jest aspekt ochrony, drożności i zachowania korytarzy ekologicznych lecz elementy te znajdują się w Celach 2 i 4, w działaniach: 2.6, 2.8, 2.14, 4.6, 4.8. </a:t>
            </a:r>
          </a:p>
          <a:p>
            <a:pPr marL="0" indent="0" algn="just">
              <a:buNone/>
            </a:pPr>
            <a:r>
              <a:rPr lang="pl-PL" sz="24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Zasadnym jest sformułowanie i dodanie odrębnego działania do </a:t>
            </a:r>
            <a:r>
              <a:rPr lang="pl-PL" sz="2400" b="1" i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Celu 4 Ochrona oraz podnoszenie zdolności adaptacyjnych terenów otwartych i przyrodniczo cennych, wrażliwych na negatywne skutki zmian klimatu</a:t>
            </a:r>
            <a:r>
              <a:rPr lang="pl-PL" sz="24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które skupiałoby działania ukierunkowane na zachowanie i ochronę korytarzy ekologicznych.   </a:t>
            </a:r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47106" name="Obraz 17">
            <a:extLst>
              <a:ext uri="{FF2B5EF4-FFF2-40B4-BE49-F238E27FC236}">
                <a16:creationId xmlns:a16="http://schemas.microsoft.com/office/drawing/2014/main" id="{A2D8A86B-3EB7-B29F-15D4-704F1C440D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9150" y="115544"/>
            <a:ext cx="876300" cy="61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05" name="Obraz 18">
            <a:extLst>
              <a:ext uri="{FF2B5EF4-FFF2-40B4-BE49-F238E27FC236}">
                <a16:creationId xmlns:a16="http://schemas.microsoft.com/office/drawing/2014/main" id="{758410D5-1BD1-4853-48B7-45BC37B657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37" y="125427"/>
            <a:ext cx="1319213" cy="72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C027922-7B4B-C769-1F15-ED6446041D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FA0154-0264-359A-AC0E-DE05576FEF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6599" y="241757"/>
            <a:ext cx="943880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 EOG 2014-2021 w ramach programu „Rozwój Lokalny”</a:t>
            </a:r>
            <a:endParaRPr kumimoji="0" lang="pl-PL" altLang="pl-PL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22814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7657418-C0DE-4643-B7DF-5359E69C9178}"/>
              </a:ext>
            </a:extLst>
          </p:cNvPr>
          <p:cNvSpPr txBox="1">
            <a:spLocks/>
          </p:cNvSpPr>
          <p:nvPr/>
        </p:nvSpPr>
        <p:spPr>
          <a:xfrm>
            <a:off x="1617600" y="5338527"/>
            <a:ext cx="9144000" cy="1773274"/>
          </a:xfrm>
          <a:prstGeom prst="rect">
            <a:avLst/>
          </a:prstGeom>
        </p:spPr>
        <p:txBody>
          <a:bodyPr>
            <a:normAutofit/>
            <a:scene3d>
              <a:camera prst="perspective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sz="2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DZIĘKUJEMY ZA UWAGĘ</a:t>
            </a:r>
            <a:br>
              <a:rPr lang="pl-PL" sz="2800" b="1" dirty="0">
                <a:solidFill>
                  <a:srgbClr val="FF0000"/>
                </a:solidFill>
                <a:latin typeface="Century Gothic" panose="020B0502020202020204" pitchFamily="34" charset="0"/>
              </a:rPr>
            </a:br>
            <a:endParaRPr lang="pl-PL" sz="28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C807C9CF-6EAB-47FA-ABF7-67CA79D829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7836" y="1038900"/>
            <a:ext cx="5383528" cy="4192183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45102B30-931E-4663-BC13-A85ED59C3E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4547" y="5780837"/>
            <a:ext cx="2061705" cy="835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48130" name="Obraz 17">
            <a:extLst>
              <a:ext uri="{FF2B5EF4-FFF2-40B4-BE49-F238E27FC236}">
                <a16:creationId xmlns:a16="http://schemas.microsoft.com/office/drawing/2014/main" id="{2240B8FD-728D-A928-C79B-C91BE71E01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2124" y="122194"/>
            <a:ext cx="1197776" cy="835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29" name="Obraz 18">
            <a:extLst>
              <a:ext uri="{FF2B5EF4-FFF2-40B4-BE49-F238E27FC236}">
                <a16:creationId xmlns:a16="http://schemas.microsoft.com/office/drawing/2014/main" id="{F1663B3F-F13E-B572-3662-C352D8D14A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00" y="93663"/>
            <a:ext cx="1319213" cy="72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99AF67D1-7CD3-A3BF-209F-BFEE654D71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6C9B440F-D2AB-011E-B00F-2088E9B76D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6599" y="241757"/>
            <a:ext cx="943880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 EOG 2014-2021 w ramach programu „Rozwój Lokalny”</a:t>
            </a:r>
            <a:endParaRPr kumimoji="0" lang="pl-PL" altLang="pl-PL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8527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E4CA9EAF-49C0-C96F-6FF9-501F6A55A876}"/>
              </a:ext>
            </a:extLst>
          </p:cNvPr>
          <p:cNvSpPr txBox="1"/>
          <p:nvPr/>
        </p:nvSpPr>
        <p:spPr>
          <a:xfrm>
            <a:off x="93225" y="988664"/>
            <a:ext cx="12005549" cy="461665"/>
          </a:xfrm>
          <a:prstGeom prst="rect">
            <a:avLst/>
          </a:prstGeom>
          <a:solidFill>
            <a:srgbClr val="C00000"/>
          </a:solidFill>
        </p:spPr>
        <p:txBody>
          <a:bodyPr vert="horz" wrap="square" rtlCol="0">
            <a:spAutoFit/>
          </a:bodyPr>
          <a:lstStyle/>
          <a:p>
            <a:r>
              <a:rPr lang="pl-PL" sz="2400" b="1" dirty="0">
                <a:solidFill>
                  <a:schemeClr val="bg1"/>
                </a:solidFill>
              </a:rPr>
              <a:t>DIAGNOZA KLIMATYCZNA</a:t>
            </a: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A5F153D1-5E8B-DFEE-E121-7241432CE8BD}"/>
              </a:ext>
            </a:extLst>
          </p:cNvPr>
          <p:cNvSpPr txBox="1"/>
          <p:nvPr/>
        </p:nvSpPr>
        <p:spPr>
          <a:xfrm>
            <a:off x="794692" y="1638023"/>
            <a:ext cx="4174835" cy="34163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pl-PL" b="1" dirty="0">
                <a:latin typeface="Century Gothic" panose="020B0502020202020204" pitchFamily="34" charset="0"/>
              </a:rPr>
              <a:t>Najistotniejsze zagrożenia dla AJ: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b="1" dirty="0">
                <a:solidFill>
                  <a:srgbClr val="FF0000"/>
                </a:solidFill>
                <a:latin typeface="Century Gothic" panose="020B0502020202020204" pitchFamily="34" charset="0"/>
              </a:rPr>
              <a:t>susze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b="1" dirty="0">
                <a:solidFill>
                  <a:srgbClr val="FF0000"/>
                </a:solidFill>
                <a:latin typeface="Century Gothic" panose="020B0502020202020204" pitchFamily="34" charset="0"/>
              </a:rPr>
              <a:t>podtopienia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b="1" dirty="0">
                <a:solidFill>
                  <a:srgbClr val="FF0000"/>
                </a:solidFill>
                <a:latin typeface="Century Gothic" panose="020B0502020202020204" pitchFamily="34" charset="0"/>
              </a:rPr>
              <a:t>silne wiatry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b="1" dirty="0">
                <a:solidFill>
                  <a:srgbClr val="FF0000"/>
                </a:solidFill>
                <a:latin typeface="Century Gothic" panose="020B0502020202020204" pitchFamily="34" charset="0"/>
              </a:rPr>
              <a:t>koncentracje zanieczyszczeń powietrza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b="1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powodzie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dni gorące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degradacja gleby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deszcze nawalne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występowanie dni bezopadowych</a:t>
            </a:r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1D64E67D-334F-28BD-0B64-E9AAD0B97042}"/>
              </a:ext>
            </a:extLst>
          </p:cNvPr>
          <p:cNvSpPr txBox="1"/>
          <p:nvPr/>
        </p:nvSpPr>
        <p:spPr>
          <a:xfrm>
            <a:off x="6222474" y="1638023"/>
            <a:ext cx="4174835" cy="31393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pl-PL" b="1" dirty="0">
                <a:latin typeface="Century Gothic" panose="020B0502020202020204" pitchFamily="34" charset="0"/>
              </a:rPr>
              <a:t>Sektory wrażliwe na zagrożenia: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>
                <a:latin typeface="Century Gothic" panose="020B0502020202020204" pitchFamily="34" charset="0"/>
              </a:rPr>
              <a:t>zdrowie publiczne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>
                <a:latin typeface="Century Gothic" panose="020B0502020202020204" pitchFamily="34" charset="0"/>
              </a:rPr>
              <a:t>gospodarka wodna i ściekowa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>
                <a:latin typeface="Century Gothic" panose="020B0502020202020204" pitchFamily="34" charset="0"/>
              </a:rPr>
              <a:t>turystyka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>
                <a:latin typeface="Century Gothic" panose="020B0502020202020204" pitchFamily="34" charset="0"/>
              </a:rPr>
              <a:t>infrastruktura i transport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>
                <a:latin typeface="Century Gothic" panose="020B0502020202020204" pitchFamily="34" charset="0"/>
              </a:rPr>
              <a:t>energetyka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>
                <a:latin typeface="Century Gothic" panose="020B0502020202020204" pitchFamily="34" charset="0"/>
              </a:rPr>
              <a:t>zabudowa i zagospodarowanie przestrzenne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>
                <a:latin typeface="Century Gothic" panose="020B0502020202020204" pitchFamily="34" charset="0"/>
              </a:rPr>
              <a:t>leśnictwo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>
                <a:latin typeface="Century Gothic" panose="020B0502020202020204" pitchFamily="34" charset="0"/>
              </a:rPr>
              <a:t>rolnictwo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>
                <a:latin typeface="Century Gothic" panose="020B0502020202020204" pitchFamily="34" charset="0"/>
              </a:rPr>
              <a:t>przyroda</a:t>
            </a:r>
          </a:p>
        </p:txBody>
      </p:sp>
      <p:pic>
        <p:nvPicPr>
          <p:cNvPr id="6145" name="Obraz 995897420">
            <a:extLst>
              <a:ext uri="{FF2B5EF4-FFF2-40B4-BE49-F238E27FC236}">
                <a16:creationId xmlns:a16="http://schemas.microsoft.com/office/drawing/2014/main" id="{9BE6527F-9EC5-6332-92DB-6525D61DF4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93844" cy="988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Obraz 1378713729">
            <a:extLst>
              <a:ext uri="{FF2B5EF4-FFF2-40B4-BE49-F238E27FC236}">
                <a16:creationId xmlns:a16="http://schemas.microsoft.com/office/drawing/2014/main" id="{407A6E8E-C572-F6A4-F2E3-65840B3002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0068" y="86435"/>
            <a:ext cx="918706" cy="64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3">
            <a:extLst>
              <a:ext uri="{FF2B5EF4-FFF2-40B4-BE49-F238E27FC236}">
                <a16:creationId xmlns:a16="http://schemas.microsoft.com/office/drawing/2014/main" id="{B87A25D5-3C24-9FD6-EF2A-B8D39DCFB2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66693FE-AF07-1B63-AF5F-914BA2BA08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8158" y="182736"/>
            <a:ext cx="9055684" cy="423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81650" algn="r"/>
              </a:tabLst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81650" algn="r"/>
              </a:tabLst>
            </a:pPr>
            <a:r>
              <a:rPr kumimoji="0" lang="pl-PL" altLang="pl-PL" sz="105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  EOG 2014-2021 w ramach programu „Rozwój Lokalny”</a:t>
            </a:r>
            <a:endParaRPr kumimoji="0" lang="pl-PL" altLang="pl-PL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68170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E4CA9EAF-49C0-C96F-6FF9-501F6A55A876}"/>
              </a:ext>
            </a:extLst>
          </p:cNvPr>
          <p:cNvSpPr txBox="1"/>
          <p:nvPr/>
        </p:nvSpPr>
        <p:spPr>
          <a:xfrm>
            <a:off x="0" y="901537"/>
            <a:ext cx="12191999" cy="461665"/>
          </a:xfrm>
          <a:prstGeom prst="rect">
            <a:avLst/>
          </a:prstGeom>
          <a:solidFill>
            <a:srgbClr val="C00000"/>
          </a:solidFill>
        </p:spPr>
        <p:txBody>
          <a:bodyPr vert="horz" wrap="square" rtlCol="0">
            <a:spAutoFit/>
          </a:bodyPr>
          <a:lstStyle/>
          <a:p>
            <a:r>
              <a:rPr lang="pl-PL" sz="2400" b="1" dirty="0">
                <a:solidFill>
                  <a:schemeClr val="bg1"/>
                </a:solidFill>
              </a:rPr>
              <a:t>SUSZE</a:t>
            </a: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F4F33312-571A-E712-FBFD-2AC4117C3E0A}"/>
              </a:ext>
            </a:extLst>
          </p:cNvPr>
          <p:cNvSpPr txBox="1"/>
          <p:nvPr/>
        </p:nvSpPr>
        <p:spPr>
          <a:xfrm>
            <a:off x="6203265" y="1448733"/>
            <a:ext cx="5271010" cy="31700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pl-PL" b="1" dirty="0">
                <a:latin typeface="Century Gothic" panose="020B0502020202020204" pitchFamily="34" charset="0"/>
              </a:rPr>
              <a:t>Skutki: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dirty="0">
                <a:latin typeface="Century Gothic" panose="020B0502020202020204" pitchFamily="34" charset="0"/>
              </a:rPr>
              <a:t>obniżenie podaży lub </a:t>
            </a:r>
            <a:r>
              <a:rPr lang="pl-PL" sz="1400" b="1" dirty="0">
                <a:latin typeface="Century Gothic" panose="020B0502020202020204" pitchFamily="34" charset="0"/>
              </a:rPr>
              <a:t>czasowe przerwy w dostawie wody</a:t>
            </a:r>
            <a:r>
              <a:rPr lang="pl-PL" sz="1400" dirty="0">
                <a:latin typeface="Century Gothic" panose="020B0502020202020204" pitchFamily="34" charset="0"/>
              </a:rPr>
              <a:t> (niedobór wody pitnej, niedobór wody do funkcjonowania gospodarki np. energetyki),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b="1" dirty="0">
                <a:latin typeface="Century Gothic" panose="020B0502020202020204" pitchFamily="34" charset="0"/>
              </a:rPr>
              <a:t>usychanie zieleni</a:t>
            </a:r>
            <a:r>
              <a:rPr lang="pl-PL" sz="1400" dirty="0">
                <a:latin typeface="Century Gothic" panose="020B0502020202020204" pitchFamily="34" charset="0"/>
              </a:rPr>
              <a:t>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b="1" dirty="0">
                <a:latin typeface="Century Gothic" panose="020B0502020202020204" pitchFamily="34" charset="0"/>
              </a:rPr>
              <a:t>wymieranie wrażliwych gatunków drzew </a:t>
            </a:r>
            <a:r>
              <a:rPr lang="pl-PL" sz="1400" dirty="0">
                <a:latin typeface="Century Gothic" panose="020B0502020202020204" pitchFamily="34" charset="0"/>
              </a:rPr>
              <a:t>(np. świerk, sosna),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b="1" dirty="0">
                <a:latin typeface="Century Gothic" panose="020B0502020202020204" pitchFamily="34" charset="0"/>
              </a:rPr>
              <a:t>wzrost zagrożenia pożarowego </a:t>
            </a:r>
            <a:r>
              <a:rPr lang="pl-PL" sz="1400" dirty="0">
                <a:latin typeface="Century Gothic" panose="020B0502020202020204" pitchFamily="34" charset="0"/>
              </a:rPr>
              <a:t>terenów naturalnych,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b="1" dirty="0">
                <a:latin typeface="Century Gothic" panose="020B0502020202020204" pitchFamily="34" charset="0"/>
              </a:rPr>
              <a:t>usychanie upraw</a:t>
            </a:r>
            <a:r>
              <a:rPr lang="pl-PL" sz="1400" dirty="0">
                <a:latin typeface="Century Gothic" panose="020B0502020202020204" pitchFamily="34" charset="0"/>
              </a:rPr>
              <a:t> lub spadek plonów powodowany stresem termicznym,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b="1" dirty="0">
                <a:latin typeface="Century Gothic" panose="020B0502020202020204" pitchFamily="34" charset="0"/>
              </a:rPr>
              <a:t>pogarszanie warunków glebowych </a:t>
            </a:r>
            <a:r>
              <a:rPr lang="pl-PL" sz="1400" dirty="0">
                <a:latin typeface="Century Gothic" panose="020B0502020202020204" pitchFamily="34" charset="0"/>
              </a:rPr>
              <a:t>dla funkcjonowania rolnictwa,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b="1" dirty="0">
                <a:latin typeface="Century Gothic" panose="020B0502020202020204" pitchFamily="34" charset="0"/>
              </a:rPr>
              <a:t>degradacja siedlisk </a:t>
            </a:r>
            <a:r>
              <a:rPr lang="pl-PL" sz="1400" dirty="0">
                <a:latin typeface="Century Gothic" panose="020B0502020202020204" pitchFamily="34" charset="0"/>
              </a:rPr>
              <a:t>wód słodkich oraz ekosystemów zależnych od wód.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3E92C8F9-EF45-937F-F56D-A9F7400EB0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" y="1547325"/>
            <a:ext cx="5907775" cy="4572675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F98F2C50-EA46-76FD-28FD-DF2FB721BF6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99"/>
          <a:stretch/>
        </p:blipFill>
        <p:spPr>
          <a:xfrm>
            <a:off x="4490614" y="4673599"/>
            <a:ext cx="7463799" cy="1921164"/>
          </a:xfrm>
          <a:prstGeom prst="rect">
            <a:avLst/>
          </a:prstGeom>
          <a:ln w="6350" cap="sq">
            <a:solidFill>
              <a:srgbClr val="000000"/>
            </a:solidFill>
            <a:prstDash val="solid"/>
            <a:miter lim="800000"/>
          </a:ln>
          <a:effectLst/>
        </p:spPr>
      </p:pic>
      <p:sp>
        <p:nvSpPr>
          <p:cNvPr id="6" name="Prostokąt 5">
            <a:extLst>
              <a:ext uri="{FF2B5EF4-FFF2-40B4-BE49-F238E27FC236}">
                <a16:creationId xmlns:a16="http://schemas.microsoft.com/office/drawing/2014/main" id="{809E0C06-57AF-EB53-CCE3-04134DD67E16}"/>
              </a:ext>
            </a:extLst>
          </p:cNvPr>
          <p:cNvSpPr/>
          <p:nvPr/>
        </p:nvSpPr>
        <p:spPr>
          <a:xfrm>
            <a:off x="6502400" y="4673599"/>
            <a:ext cx="1366982" cy="192116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7169" name="Obraz 995897420">
            <a:extLst>
              <a:ext uri="{FF2B5EF4-FFF2-40B4-BE49-F238E27FC236}">
                <a16:creationId xmlns:a16="http://schemas.microsoft.com/office/drawing/2014/main" id="{4F4F7E32-CD03-02D5-E6A1-B1CF97545D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12" y="0"/>
            <a:ext cx="1625769" cy="896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Obraz 1378713729">
            <a:extLst>
              <a:ext uri="{FF2B5EF4-FFF2-40B4-BE49-F238E27FC236}">
                <a16:creationId xmlns:a16="http://schemas.microsoft.com/office/drawing/2014/main" id="{BC16EE33-C5AB-719B-84F7-13270DC72B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9666" y="79218"/>
            <a:ext cx="794853" cy="554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3">
            <a:extLst>
              <a:ext uri="{FF2B5EF4-FFF2-40B4-BE49-F238E27FC236}">
                <a16:creationId xmlns:a16="http://schemas.microsoft.com/office/drawing/2014/main" id="{A5BB6A69-BA6E-FD66-36D2-D406E6EBE2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49AF544B-A8F1-D615-53F6-DBEAC66E6B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744" y="142959"/>
            <a:ext cx="9239042" cy="423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81650" algn="r"/>
              </a:tabLst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81650" algn="r"/>
              </a:tabLst>
            </a:pPr>
            <a:r>
              <a:rPr kumimoji="0" lang="pl-PL" altLang="pl-PL" sz="105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  EOG 2014-2021 w ramach programu „Rozwój Lokalny”</a:t>
            </a:r>
            <a:endParaRPr kumimoji="0" lang="pl-PL" altLang="pl-PL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24775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E4CA9EAF-49C0-C96F-6FF9-501F6A55A876}"/>
              </a:ext>
            </a:extLst>
          </p:cNvPr>
          <p:cNvSpPr txBox="1"/>
          <p:nvPr/>
        </p:nvSpPr>
        <p:spPr>
          <a:xfrm>
            <a:off x="0" y="992752"/>
            <a:ext cx="12192000" cy="461665"/>
          </a:xfrm>
          <a:prstGeom prst="rect">
            <a:avLst/>
          </a:prstGeom>
          <a:solidFill>
            <a:srgbClr val="C00000"/>
          </a:solidFill>
        </p:spPr>
        <p:txBody>
          <a:bodyPr vert="horz" wrap="square" rtlCol="0">
            <a:spAutoFit/>
          </a:bodyPr>
          <a:lstStyle/>
          <a:p>
            <a:r>
              <a:rPr lang="pl-PL" sz="2400" b="1" dirty="0">
                <a:solidFill>
                  <a:schemeClr val="bg1"/>
                </a:solidFill>
              </a:rPr>
              <a:t>PODTOPIENIA</a:t>
            </a: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F4F33312-571A-E712-FBFD-2AC4117C3E0A}"/>
              </a:ext>
            </a:extLst>
          </p:cNvPr>
          <p:cNvSpPr txBox="1"/>
          <p:nvPr/>
        </p:nvSpPr>
        <p:spPr>
          <a:xfrm>
            <a:off x="6216940" y="2684410"/>
            <a:ext cx="5597991" cy="25237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pl-PL" b="1" dirty="0">
                <a:latin typeface="Century Gothic" panose="020B0502020202020204" pitchFamily="34" charset="0"/>
              </a:rPr>
              <a:t>Skutki: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b="1" dirty="0">
                <a:latin typeface="Century Gothic" panose="020B0502020202020204" pitchFamily="34" charset="0"/>
              </a:rPr>
              <a:t>niewydolność infrastruktury odbioru wody</a:t>
            </a:r>
            <a:r>
              <a:rPr lang="pl-PL" sz="1400" dirty="0">
                <a:latin typeface="Century Gothic" panose="020B0502020202020204" pitchFamily="34" charset="0"/>
              </a:rPr>
              <a:t>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dirty="0">
                <a:latin typeface="Century Gothic" panose="020B0502020202020204" pitchFamily="34" charset="0"/>
              </a:rPr>
              <a:t>zniszczenia infrastruktury,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b="1" dirty="0">
                <a:latin typeface="Century Gothic" panose="020B0502020202020204" pitchFamily="34" charset="0"/>
              </a:rPr>
              <a:t>podtopienia budynków </a:t>
            </a:r>
            <a:r>
              <a:rPr lang="pl-PL" sz="1400" dirty="0">
                <a:latin typeface="Century Gothic" panose="020B0502020202020204" pitchFamily="34" charset="0"/>
              </a:rPr>
              <a:t>(zalewanie piwnic),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b="1" dirty="0">
                <a:latin typeface="Century Gothic" panose="020B0502020202020204" pitchFamily="34" charset="0"/>
              </a:rPr>
              <a:t>zalewanie</a:t>
            </a:r>
            <a:r>
              <a:rPr lang="pl-PL" sz="1400" dirty="0">
                <a:latin typeface="Century Gothic" panose="020B0502020202020204" pitchFamily="34" charset="0"/>
              </a:rPr>
              <a:t> tuneli, obniżonych fragmentów </a:t>
            </a:r>
            <a:r>
              <a:rPr lang="pl-PL" sz="1400" b="1" dirty="0">
                <a:latin typeface="Century Gothic" panose="020B0502020202020204" pitchFamily="34" charset="0"/>
              </a:rPr>
              <a:t>ulic</a:t>
            </a:r>
            <a:r>
              <a:rPr lang="pl-PL" sz="1400" dirty="0">
                <a:latin typeface="Century Gothic" panose="020B0502020202020204" pitchFamily="34" charset="0"/>
              </a:rPr>
              <a:t>, parkingów,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b="1" dirty="0">
                <a:latin typeface="Century Gothic" panose="020B0502020202020204" pitchFamily="34" charset="0"/>
              </a:rPr>
              <a:t>wyłączanie tras komunikacyjnych </a:t>
            </a:r>
            <a:r>
              <a:rPr lang="pl-PL" sz="1400" dirty="0">
                <a:latin typeface="Century Gothic" panose="020B0502020202020204" pitchFamily="34" charset="0"/>
              </a:rPr>
              <a:t>z ruchu,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b="1" dirty="0">
                <a:latin typeface="Century Gothic" panose="020B0502020202020204" pitchFamily="34" charset="0"/>
              </a:rPr>
              <a:t>wyłączanie budynków z użytkowania </a:t>
            </a:r>
            <a:r>
              <a:rPr lang="pl-PL" sz="1400" dirty="0">
                <a:latin typeface="Century Gothic" panose="020B0502020202020204" pitchFamily="34" charset="0"/>
              </a:rPr>
              <a:t>lub konieczność ich relokacji,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b="1" dirty="0">
                <a:latin typeface="Century Gothic" panose="020B0502020202020204" pitchFamily="34" charset="0"/>
              </a:rPr>
              <a:t>straty materialne</a:t>
            </a:r>
            <a:r>
              <a:rPr lang="pl-PL" sz="1400" dirty="0">
                <a:latin typeface="Century Gothic" panose="020B0502020202020204" pitchFamily="34" charset="0"/>
              </a:rPr>
              <a:t>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b="1" dirty="0">
                <a:latin typeface="Century Gothic" panose="020B0502020202020204" pitchFamily="34" charset="0"/>
              </a:rPr>
              <a:t>wywracanie drzew z korzeniami </a:t>
            </a:r>
            <a:r>
              <a:rPr lang="pl-PL" sz="1400" dirty="0">
                <a:latin typeface="Century Gothic" panose="020B0502020202020204" pitchFamily="34" charset="0"/>
              </a:rPr>
              <a:t>na skutek pojawiania się osuwisk.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17BE801F-8DAD-91C7-D999-D026689AF2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1" y="2020679"/>
            <a:ext cx="6127899" cy="4743053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C35A1551-2080-739D-C431-D6CD3035DF8E}"/>
              </a:ext>
            </a:extLst>
          </p:cNvPr>
          <p:cNvSpPr txBox="1"/>
          <p:nvPr/>
        </p:nvSpPr>
        <p:spPr>
          <a:xfrm>
            <a:off x="6216940" y="1646045"/>
            <a:ext cx="5597991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pl-PL" b="1" dirty="0">
                <a:latin typeface="Century Gothic" panose="020B0502020202020204" pitchFamily="34" charset="0"/>
              </a:rPr>
              <a:t>Szczególnie zagrożone: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dirty="0">
                <a:latin typeface="Century Gothic" panose="020B0502020202020204" pitchFamily="34" charset="0"/>
              </a:rPr>
              <a:t>obszary płaskie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dirty="0">
                <a:latin typeface="Century Gothic" panose="020B0502020202020204" pitchFamily="34" charset="0"/>
              </a:rPr>
              <a:t>obszary uszczelnione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dirty="0">
                <a:latin typeface="Century Gothic" panose="020B0502020202020204" pitchFamily="34" charset="0"/>
              </a:rPr>
              <a:t>obszary o wysokim poziomie wód gruntowych</a:t>
            </a: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7F5CF019-9A43-5EC8-FEC1-0025D350DCC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0417"/>
          <a:stretch/>
        </p:blipFill>
        <p:spPr bwMode="auto">
          <a:xfrm>
            <a:off x="4637188" y="5253582"/>
            <a:ext cx="6683242" cy="1464746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  <p:sp>
        <p:nvSpPr>
          <p:cNvPr id="10" name="Prostokąt 9">
            <a:extLst>
              <a:ext uri="{FF2B5EF4-FFF2-40B4-BE49-F238E27FC236}">
                <a16:creationId xmlns:a16="http://schemas.microsoft.com/office/drawing/2014/main" id="{82E74FFA-34D7-8F43-94C1-9E2577EF0ED8}"/>
              </a:ext>
            </a:extLst>
          </p:cNvPr>
          <p:cNvSpPr/>
          <p:nvPr/>
        </p:nvSpPr>
        <p:spPr>
          <a:xfrm>
            <a:off x="6577863" y="5298986"/>
            <a:ext cx="1921164" cy="146474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8193" name="Obraz 995897420">
            <a:extLst>
              <a:ext uri="{FF2B5EF4-FFF2-40B4-BE49-F238E27FC236}">
                <a16:creationId xmlns:a16="http://schemas.microsoft.com/office/drawing/2014/main" id="{6421EC8B-AC45-79BC-689E-20F6DBC51E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00"/>
            <a:ext cx="1792800" cy="988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Obraz 1378713729">
            <a:extLst>
              <a:ext uri="{FF2B5EF4-FFF2-40B4-BE49-F238E27FC236}">
                <a16:creationId xmlns:a16="http://schemas.microsoft.com/office/drawing/2014/main" id="{E19F9E9B-8149-32D6-CAFE-3A35387470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6211" y="134841"/>
            <a:ext cx="869951" cy="606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CBF6D5C-D4D1-0E98-EED1-E96811FA87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EBDE12E-E111-4DD9-965E-04C52005C6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8158" y="192631"/>
            <a:ext cx="9055684" cy="423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81650" algn="r"/>
              </a:tabLst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81650" algn="r"/>
              </a:tabLst>
            </a:pPr>
            <a:r>
              <a:rPr kumimoji="0" lang="pl-PL" altLang="pl-PL" sz="105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  EOG 2014-2021 w ramach programu „Rozwój Lokalny”</a:t>
            </a:r>
            <a:endParaRPr kumimoji="0" lang="pl-PL" altLang="pl-PL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38436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E4CA9EAF-49C0-C96F-6FF9-501F6A55A876}"/>
              </a:ext>
            </a:extLst>
          </p:cNvPr>
          <p:cNvSpPr txBox="1"/>
          <p:nvPr/>
        </p:nvSpPr>
        <p:spPr>
          <a:xfrm>
            <a:off x="89041" y="886268"/>
            <a:ext cx="12102959" cy="461665"/>
          </a:xfrm>
          <a:prstGeom prst="rect">
            <a:avLst/>
          </a:prstGeom>
          <a:solidFill>
            <a:srgbClr val="C00000"/>
          </a:solidFill>
        </p:spPr>
        <p:txBody>
          <a:bodyPr vert="horz" wrap="square" rtlCol="0">
            <a:spAutoFit/>
          </a:bodyPr>
          <a:lstStyle/>
          <a:p>
            <a:r>
              <a:rPr lang="pl-PL" sz="2400" b="1" dirty="0">
                <a:solidFill>
                  <a:schemeClr val="bg1"/>
                </a:solidFill>
              </a:rPr>
              <a:t>SILNE WIATRY</a:t>
            </a: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F4F33312-571A-E712-FBFD-2AC4117C3E0A}"/>
              </a:ext>
            </a:extLst>
          </p:cNvPr>
          <p:cNvSpPr txBox="1"/>
          <p:nvPr/>
        </p:nvSpPr>
        <p:spPr>
          <a:xfrm>
            <a:off x="7230927" y="1558484"/>
            <a:ext cx="4242814" cy="38164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pl-PL" b="1" dirty="0">
                <a:latin typeface="Century Gothic" panose="020B0502020202020204" pitchFamily="34" charset="0"/>
              </a:rPr>
              <a:t>Skutki: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b="1" dirty="0">
                <a:latin typeface="Century Gothic" panose="020B0502020202020204" pitchFamily="34" charset="0"/>
              </a:rPr>
              <a:t>zaburzenia funkcjonowania infrastruktury turystycznej</a:t>
            </a:r>
            <a:r>
              <a:rPr lang="pl-PL" sz="1400" dirty="0">
                <a:latin typeface="Century Gothic" panose="020B0502020202020204" pitchFamily="34" charset="0"/>
              </a:rPr>
              <a:t> m.in wyciągów, blokada drożności szlaków,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b="1" dirty="0">
                <a:latin typeface="Century Gothic" panose="020B0502020202020204" pitchFamily="34" charset="0"/>
              </a:rPr>
              <a:t>niszczenie obiektów zabytkowych</a:t>
            </a:r>
            <a:r>
              <a:rPr lang="pl-PL" sz="1400" dirty="0">
                <a:latin typeface="Century Gothic" panose="020B0502020202020204" pitchFamily="34" charset="0"/>
              </a:rPr>
              <a:t>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b="1" dirty="0">
                <a:latin typeface="Century Gothic" panose="020B0502020202020204" pitchFamily="34" charset="0"/>
              </a:rPr>
              <a:t>tarasowanie dróg </a:t>
            </a:r>
            <a:r>
              <a:rPr lang="pl-PL" sz="1400" dirty="0">
                <a:latin typeface="Century Gothic" panose="020B0502020202020204" pitchFamily="34" charset="0"/>
              </a:rPr>
              <a:t>i czasowe ich zamknięcie,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b="1" dirty="0">
                <a:latin typeface="Century Gothic" panose="020B0502020202020204" pitchFamily="34" charset="0"/>
              </a:rPr>
              <a:t>przerwy w dostawie prądu</a:t>
            </a:r>
            <a:r>
              <a:rPr lang="pl-PL" sz="1400" dirty="0">
                <a:latin typeface="Century Gothic" panose="020B0502020202020204" pitchFamily="34" charset="0"/>
              </a:rPr>
              <a:t>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b="1" dirty="0">
                <a:latin typeface="Century Gothic" panose="020B0502020202020204" pitchFamily="34" charset="0"/>
              </a:rPr>
              <a:t>zagrożenie zdrowia i bezpieczeństwa ludności</a:t>
            </a:r>
            <a:r>
              <a:rPr lang="pl-PL" sz="1400" dirty="0">
                <a:latin typeface="Century Gothic" panose="020B0502020202020204" pitchFamily="34" charset="0"/>
              </a:rPr>
              <a:t>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b="1" dirty="0">
                <a:latin typeface="Century Gothic" panose="020B0502020202020204" pitchFamily="34" charset="0"/>
              </a:rPr>
              <a:t>uszkodzenie budynków </a:t>
            </a:r>
            <a:r>
              <a:rPr lang="pl-PL" sz="1400" dirty="0">
                <a:latin typeface="Century Gothic" panose="020B0502020202020204" pitchFamily="34" charset="0"/>
              </a:rPr>
              <a:t>(zerwane dachy, naruszenie konstrukcji),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dirty="0">
                <a:latin typeface="Century Gothic" panose="020B0502020202020204" pitchFamily="34" charset="0"/>
              </a:rPr>
              <a:t>wysokie </a:t>
            </a:r>
            <a:r>
              <a:rPr lang="pl-PL" sz="1400" b="1" dirty="0">
                <a:latin typeface="Century Gothic" panose="020B0502020202020204" pitchFamily="34" charset="0"/>
              </a:rPr>
              <a:t>straty materialne</a:t>
            </a:r>
            <a:r>
              <a:rPr lang="pl-PL" sz="1400" dirty="0">
                <a:latin typeface="Century Gothic" panose="020B0502020202020204" pitchFamily="34" charset="0"/>
              </a:rPr>
              <a:t>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b="1" dirty="0">
                <a:latin typeface="Century Gothic" panose="020B0502020202020204" pitchFamily="34" charset="0"/>
              </a:rPr>
              <a:t>wywracanie, trwałe zamieranie oraz łamanie </a:t>
            </a:r>
            <a:r>
              <a:rPr lang="pl-PL" sz="1400" dirty="0">
                <a:latin typeface="Century Gothic" panose="020B0502020202020204" pitchFamily="34" charset="0"/>
              </a:rPr>
              <a:t>(wywroty i wiatrołomy) </a:t>
            </a:r>
            <a:r>
              <a:rPr lang="pl-PL" sz="1400" b="1" dirty="0">
                <a:latin typeface="Century Gothic" panose="020B0502020202020204" pitchFamily="34" charset="0"/>
              </a:rPr>
              <a:t>drzew</a:t>
            </a:r>
            <a:r>
              <a:rPr lang="pl-PL" sz="1400" dirty="0">
                <a:latin typeface="Century Gothic" panose="020B0502020202020204" pitchFamily="34" charset="0"/>
              </a:rPr>
              <a:t> (zwłaszcza świerk i sosna),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b="1" dirty="0">
                <a:latin typeface="Century Gothic" panose="020B0502020202020204" pitchFamily="34" charset="0"/>
              </a:rPr>
              <a:t>niszczenie upraw</a:t>
            </a:r>
            <a:r>
              <a:rPr lang="pl-PL" sz="1400" dirty="0">
                <a:latin typeface="Century Gothic" panose="020B0502020202020204" pitchFamily="34" charset="0"/>
              </a:rPr>
              <a:t>.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F173CFB3-6EA2-F5AF-2A2A-DEF6ADFB88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1" y="1558484"/>
            <a:ext cx="6632274" cy="5133443"/>
          </a:xfrm>
          <a:prstGeom prst="rect">
            <a:avLst/>
          </a:prstGeom>
        </p:spPr>
      </p:pic>
      <p:pic>
        <p:nvPicPr>
          <p:cNvPr id="9217" name="Obraz 995897420">
            <a:extLst>
              <a:ext uri="{FF2B5EF4-FFF2-40B4-BE49-F238E27FC236}">
                <a16:creationId xmlns:a16="http://schemas.microsoft.com/office/drawing/2014/main" id="{129590E1-D9E2-6A04-92D3-6F1D1AE671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41" y="54868"/>
            <a:ext cx="1319213" cy="72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Obraz 1378713729">
            <a:extLst>
              <a:ext uri="{FF2B5EF4-FFF2-40B4-BE49-F238E27FC236}">
                <a16:creationId xmlns:a16="http://schemas.microsoft.com/office/drawing/2014/main" id="{BD6FCF80-201B-F912-BB91-6F2C8F8EA0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8400" y="91061"/>
            <a:ext cx="990563" cy="690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099513FE-FCD1-861A-98FC-3030A6AF04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BB92080-8797-09CE-95F2-05D828BCA7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8158" y="122947"/>
            <a:ext cx="9055684" cy="423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81650" algn="r"/>
              </a:tabLst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81650" algn="r"/>
              </a:tabLst>
            </a:pPr>
            <a:r>
              <a:rPr kumimoji="0" lang="pl-PL" altLang="pl-PL" sz="105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  EOG 2014-2021 w ramach programu „Rozwój Lokalny”</a:t>
            </a:r>
            <a:endParaRPr kumimoji="0" lang="pl-PL" altLang="pl-PL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99373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E4CA9EAF-49C0-C96F-6FF9-501F6A55A876}"/>
              </a:ext>
            </a:extLst>
          </p:cNvPr>
          <p:cNvSpPr txBox="1"/>
          <p:nvPr/>
        </p:nvSpPr>
        <p:spPr>
          <a:xfrm>
            <a:off x="1" y="886268"/>
            <a:ext cx="12192000" cy="461665"/>
          </a:xfrm>
          <a:prstGeom prst="rect">
            <a:avLst/>
          </a:prstGeom>
          <a:solidFill>
            <a:srgbClr val="C00000"/>
          </a:solidFill>
        </p:spPr>
        <p:txBody>
          <a:bodyPr vert="horz" wrap="square" rtlCol="0">
            <a:spAutoFit/>
          </a:bodyPr>
          <a:lstStyle/>
          <a:p>
            <a:r>
              <a:rPr lang="pl-PL" sz="2400" b="1" dirty="0">
                <a:solidFill>
                  <a:schemeClr val="bg1"/>
                </a:solidFill>
              </a:rPr>
              <a:t>KONCENTRACJE ZANIECZYSZCZEŃ POWIETRZA</a:t>
            </a: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F4F33312-571A-E712-FBFD-2AC4117C3E0A}"/>
              </a:ext>
            </a:extLst>
          </p:cNvPr>
          <p:cNvSpPr txBox="1"/>
          <p:nvPr/>
        </p:nvSpPr>
        <p:spPr>
          <a:xfrm>
            <a:off x="7226400" y="1515905"/>
            <a:ext cx="4242814" cy="20928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pl-PL" b="1" dirty="0">
                <a:latin typeface="Century Gothic" panose="020B0502020202020204" pitchFamily="34" charset="0"/>
              </a:rPr>
              <a:t>Skutki: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b="1" dirty="0">
                <a:latin typeface="Century Gothic" panose="020B0502020202020204" pitchFamily="34" charset="0"/>
              </a:rPr>
              <a:t>narażenie na choroby </a:t>
            </a:r>
            <a:r>
              <a:rPr lang="pl-PL" sz="1400" b="1" dirty="0" err="1">
                <a:latin typeface="Century Gothic" panose="020B0502020202020204" pitchFamily="34" charset="0"/>
              </a:rPr>
              <a:t>klimatozależne</a:t>
            </a:r>
            <a:r>
              <a:rPr lang="pl-PL" sz="1400" b="1" dirty="0">
                <a:latin typeface="Century Gothic" panose="020B0502020202020204" pitchFamily="34" charset="0"/>
              </a:rPr>
              <a:t> </a:t>
            </a:r>
            <a:r>
              <a:rPr lang="pl-PL" sz="1400" dirty="0">
                <a:latin typeface="Century Gothic" panose="020B0502020202020204" pitchFamily="34" charset="0"/>
              </a:rPr>
              <a:t>(układu oddechowego, krążenia),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b="1" dirty="0">
                <a:latin typeface="Century Gothic" panose="020B0502020202020204" pitchFamily="34" charset="0"/>
              </a:rPr>
              <a:t>obniżenie walorów obszarów uzdrowiskowych </a:t>
            </a:r>
            <a:r>
              <a:rPr lang="pl-PL" sz="1400" dirty="0">
                <a:latin typeface="Century Gothic" panose="020B0502020202020204" pitchFamily="34" charset="0"/>
              </a:rPr>
              <a:t>(utrata statusu uzdrowiska),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b="1" dirty="0">
                <a:latin typeface="Century Gothic" panose="020B0502020202020204" pitchFamily="34" charset="0"/>
              </a:rPr>
              <a:t>uszkodzenie roślin nieradzących sobie z filtracją zanieczyszczeń </a:t>
            </a:r>
            <a:r>
              <a:rPr lang="pl-PL" sz="1400" dirty="0">
                <a:latin typeface="Century Gothic" panose="020B0502020202020204" pitchFamily="34" charset="0"/>
              </a:rPr>
              <a:t>(w tym obniżenie jakości upraw, spadek plonów).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1355494B-AF8E-B4C8-AC7D-76A74F32EE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2" y="1447200"/>
            <a:ext cx="6868820" cy="5316532"/>
          </a:xfrm>
          <a:prstGeom prst="rect">
            <a:avLst/>
          </a:prstGeom>
        </p:spPr>
      </p:pic>
      <p:pic>
        <p:nvPicPr>
          <p:cNvPr id="10241" name="Obraz 995897420">
            <a:extLst>
              <a:ext uri="{FF2B5EF4-FFF2-40B4-BE49-F238E27FC236}">
                <a16:creationId xmlns:a16="http://schemas.microsoft.com/office/drawing/2014/main" id="{FCE9AFEB-0DFD-BC38-01FE-5B415FED8C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771"/>
            <a:ext cx="1319213" cy="72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Obraz 1378713729">
            <a:extLst>
              <a:ext uri="{FF2B5EF4-FFF2-40B4-BE49-F238E27FC236}">
                <a16:creationId xmlns:a16="http://schemas.microsoft.com/office/drawing/2014/main" id="{118EDC9A-D830-FFF0-22AB-D65C93111F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9545" y="69770"/>
            <a:ext cx="1042455" cy="72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A690237-4291-5D91-4E53-2F5936A6C5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316D353D-CA5B-89FC-7AFE-0F97F8D75D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8158" y="133274"/>
            <a:ext cx="9055684" cy="423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81650" algn="r"/>
              </a:tabLst>
            </a:pPr>
            <a:r>
              <a: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</a:t>
            </a:r>
            <a:endParaRPr kumimoji="0" lang="pl-PL" altLang="pl-PL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81650" algn="r"/>
              </a:tabLst>
            </a:pPr>
            <a:r>
              <a:rPr kumimoji="0" lang="pl-PL" altLang="pl-PL" sz="105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„Żyj, mieszkaj, pracuj w Jeleniej Górze!”, dofinansowany ze środków Mechanizmu Finansowego  EOG 2014-2021 w ramach programu „Rozwój Lokalny”</a:t>
            </a:r>
            <a:endParaRPr kumimoji="0" lang="pl-PL" altLang="pl-PL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251546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F581E5FB60A47449B728A9D59202553E" ma:contentTypeVersion="13" ma:contentTypeDescription="Utwórz nowy dokument." ma:contentTypeScope="" ma:versionID="19bb8d5231d9184de1074c48774f106f">
  <xsd:schema xmlns:xsd="http://www.w3.org/2001/XMLSchema" xmlns:xs="http://www.w3.org/2001/XMLSchema" xmlns:p="http://schemas.microsoft.com/office/2006/metadata/properties" xmlns:ns2="221a2c11-8ef1-4d41-a3ac-fc306372ca64" xmlns:ns3="5cecbd3a-56ed-480e-b254-4fe3d8d2e0d0" targetNamespace="http://schemas.microsoft.com/office/2006/metadata/properties" ma:root="true" ma:fieldsID="d7bfff4ddf7b8e4fed7c5a0de9f55856" ns2:_="" ns3:_="">
    <xsd:import namespace="221a2c11-8ef1-4d41-a3ac-fc306372ca64"/>
    <xsd:import namespace="5cecbd3a-56ed-480e-b254-4fe3d8d2e0d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1a2c11-8ef1-4d41-a3ac-fc306372ca6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Tagi obrazów" ma:readOnly="false" ma:fieldId="{5cf76f15-5ced-4ddc-b409-7134ff3c332f}" ma:taxonomyMulti="true" ma:sspId="23060d91-620c-45e0-85bf-77e6cacf1a8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cecbd3a-56ed-480e-b254-4fe3d8d2e0d0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1829a585-0358-4596-9d26-6ec376afd7be}" ma:internalName="TaxCatchAll" ma:showField="CatchAllData" ma:web="5cecbd3a-56ed-480e-b254-4fe3d8d2e0d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Udostępniani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Udostępnione dla — szczegóły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cecbd3a-56ed-480e-b254-4fe3d8d2e0d0" xsi:nil="true"/>
    <lcf76f155ced4ddcb4097134ff3c332f xmlns="221a2c11-8ef1-4d41-a3ac-fc306372ca64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1B3F7EF-CB36-4A6E-B10B-1DCB702AC5B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C4A48E1-DF58-4B46-8FA9-6231F962BA74}">
  <ds:schemaRefs>
    <ds:schemaRef ds:uri="221a2c11-8ef1-4d41-a3ac-fc306372ca64"/>
    <ds:schemaRef ds:uri="5cecbd3a-56ed-480e-b254-4fe3d8d2e0d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F507CAA1-89E0-4C23-BB3B-81F84BC04B07}">
  <ds:schemaRefs>
    <ds:schemaRef ds:uri="http://purl.org/dc/dcmitype/"/>
    <ds:schemaRef ds:uri="221a2c11-8ef1-4d41-a3ac-fc306372ca64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www.w3.org/XML/1998/namespace"/>
    <ds:schemaRef ds:uri="5cecbd3a-56ed-480e-b254-4fe3d8d2e0d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5112</Words>
  <Application>Microsoft Office PowerPoint</Application>
  <PresentationFormat>Panoramiczny</PresentationFormat>
  <Paragraphs>789</Paragraphs>
  <Slides>47</Slides>
  <Notes>18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47</vt:i4>
      </vt:variant>
    </vt:vector>
  </HeadingPairs>
  <TitlesOfParts>
    <vt:vector size="54" baseType="lpstr">
      <vt:lpstr>Arial</vt:lpstr>
      <vt:lpstr>Calibri</vt:lpstr>
      <vt:lpstr>Calibri Light</vt:lpstr>
      <vt:lpstr>Century Gothic</vt:lpstr>
      <vt:lpstr>Symbol</vt:lpstr>
      <vt:lpstr>Wingdings</vt:lpstr>
      <vt:lpstr>Motyw pakietu Office</vt:lpstr>
      <vt:lpstr>Plan adaptacji do zmian klimatu Aglomeracji Jeleniogórskiej, miasta Jeleniej Góry oraz powiatów i gmin Aglomeracji Jeleniogórskiej (PAAJ) wraz z jego prognozą oddziaływania na środowisko</vt:lpstr>
      <vt:lpstr>Plan adaptacji do zmian klimatu Aglomeracji Jeleniogórskiej, miasta Jeleniej Góry oraz powiatów  i gmin Aglomeracji Jeleniogórskiej (PAAJ)</vt:lpstr>
      <vt:lpstr>Prezentacja programu PowerPoint</vt:lpstr>
      <vt:lpstr>CEL NADRZĘDNY REALIZACJI PAAJ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STRATEGICZNA OCENA ODDZIAŁYWANIA NA ŚRODOWISKO </vt:lpstr>
      <vt:lpstr>STRATEGICZNA OCENA ODDZIAŁYWANIA NA ŚRODOWISKO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OCENA STANU AKTUALNEGO, MOŻLIWOŚCI ODDZIAŁYWANIA ZAPISÓW PLANU NA ŚRODOWISKO JAKO CAŁOŚĆ ORAZ JEGO POSZCZEGÓLNE ELEMENTY </vt:lpstr>
      <vt:lpstr>PODSUMOWANIE ORAZ BILANS STWIERDONYCH ODDZIAŁYWAŃ</vt:lpstr>
      <vt:lpstr>PODSUMOWANIE ORAZ BILANS STWIERDONYCH ODDZIAŁYWAŃ</vt:lpstr>
      <vt:lpstr>PODSUMOWANIE ORAZ BILANS STWIERDONYCH ODDZIAŁYWAŃ</vt:lpstr>
      <vt:lpstr>PODSUMOWANIE ORAZ BILANS STWIERDONYCH ODDZIAŁYWAŃ – ODDZIAŁYWANIA SKUMULOWANE</vt:lpstr>
      <vt:lpstr>PODSUMOWANIE ORAZ BILANS STWIERDONYCH ODDZIAŁYWAŃ – ODDZIAŁYWANIA TRANSGRANICZNE</vt:lpstr>
      <vt:lpstr> ANALIZA WARIANTOWA ORAZ REKOMENDACJE</vt:lpstr>
      <vt:lpstr> ANALIZA WARIANTOWA ORAZ REKOMENDACJE</vt:lpstr>
      <vt:lpstr>REKOMENDACJE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 adaptacji do zmian klimatu Aglomeracji Jeleniogórskiej, miasta Jeleniej Góry oraz powiatów i gmin Aglomeracji Jeleniogórskiej</dc:title>
  <dc:creator>Magdalena Pożarycka</dc:creator>
  <cp:lastModifiedBy>Magdalena Bernatowicz</cp:lastModifiedBy>
  <cp:revision>6</cp:revision>
  <dcterms:created xsi:type="dcterms:W3CDTF">2023-01-03T06:46:57Z</dcterms:created>
  <dcterms:modified xsi:type="dcterms:W3CDTF">2023-05-19T13:32:17Z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0x010100F581E5FB60A47449B728A9D59202553E</vt:lpwstr>
  </property>
  <property fmtid="{D5CDD505-2E9C-101B-9397-08002B2CF9AE}" pid="3" name="MediaServiceImageTags">
    <vt:lpwstr/>
  </property>
</Properties>
</file>